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61" r:id="rId6"/>
    <p:sldId id="264" r:id="rId7"/>
    <p:sldId id="257" r:id="rId8"/>
    <p:sldId id="263" r:id="rId9"/>
    <p:sldId id="270" r:id="rId10"/>
    <p:sldId id="271" r:id="rId11"/>
    <p:sldId id="265" r:id="rId12"/>
    <p:sldId id="262" r:id="rId13"/>
    <p:sldId id="260" r:id="rId14"/>
    <p:sldId id="266" r:id="rId15"/>
    <p:sldId id="267" r:id="rId16"/>
    <p:sldId id="268" r:id="rId17"/>
    <p:sldId id="269" r:id="rId18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712" autoAdjust="0"/>
  </p:normalViewPr>
  <p:slideViewPr>
    <p:cSldViewPr snapToGrid="0">
      <p:cViewPr>
        <p:scale>
          <a:sx n="81" d="100"/>
          <a:sy n="81" d="100"/>
        </p:scale>
        <p:origin x="-84" y="-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391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nastya_matveeva@inbox.ru" TargetMode="External"/><Relationship Id="rId1" Type="http://schemas.openxmlformats.org/officeDocument/2006/relationships/hyperlink" Target="mailto:ygk2607@gmail.com" TargetMode="Externa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nastya_matveeva@inbox.ru" TargetMode="External"/><Relationship Id="rId1" Type="http://schemas.openxmlformats.org/officeDocument/2006/relationships/hyperlink" Target="mailto:ygk2607@gmail.com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0ECF89-2783-4E78-A209-A16EF114A1AA}" type="doc">
      <dgm:prSet loTypeId="urn:microsoft.com/office/officeart/2016/7/layout/LinProcess3" loCatId="list" qsTypeId="urn:microsoft.com/office/officeart/2005/8/quickstyle/simple1" qsCatId="simple" csTypeId="urn:microsoft.com/office/officeart/2018/5/colors/Iconchunking_neutralicontext_colorful1" csCatId="colorful" phldr="1"/>
      <dgm:spPr/>
      <dgm:t>
        <a:bodyPr rtlCol="0"/>
        <a:lstStyle/>
        <a:p>
          <a:pPr rtl="0"/>
          <a:endParaRPr lang="en-US"/>
        </a:p>
      </dgm:t>
    </dgm:pt>
    <dgm:pt modelId="{FFB58190-E438-47AF-86F3-FAEC2813ACF1}">
      <dgm:prSet custT="1"/>
      <dgm:spPr>
        <a:gradFill rotWithShape="0">
          <a:gsLst>
            <a:gs pos="1000">
              <a:schemeClr val="tx1">
                <a:lumMod val="85000"/>
                <a:lumOff val="15000"/>
              </a:schemeClr>
            </a:gs>
            <a:gs pos="100000">
              <a:schemeClr val="accent2">
                <a:lumMod val="50000"/>
              </a:schemeClr>
            </a:gs>
          </a:gsLst>
          <a:lin ang="12600000" scaled="0"/>
        </a:gradFill>
        <a:ln>
          <a:noFill/>
        </a:ln>
      </dgm:spPr>
      <dgm:t>
        <a:bodyPr rtlCol="0"/>
        <a:lstStyle/>
        <a:p>
          <a:pPr rtl="0"/>
          <a:endParaRPr lang="ru-RU" sz="2000" dirty="0">
            <a:solidFill>
              <a:schemeClr val="bg1"/>
            </a:solidFill>
            <a:latin typeface="Sitka Small" panose="02000505000000020004" pitchFamily="2" charset="0"/>
          </a:endParaRPr>
        </a:p>
        <a:p>
          <a:pPr rtl="0"/>
          <a:r>
            <a:rPr lang="ru-RU" sz="2000" dirty="0">
              <a:solidFill>
                <a:schemeClr val="bg1"/>
              </a:solidFill>
              <a:latin typeface="Sitka Small" panose="02000505000000020004" pitchFamily="2" charset="0"/>
            </a:rPr>
            <a:t>Научный руководитель школы</a:t>
          </a:r>
        </a:p>
        <a:p>
          <a:pPr rtl="0"/>
          <a:r>
            <a:rPr lang="ru-RU" sz="2000" dirty="0">
              <a:solidFill>
                <a:schemeClr val="bg1"/>
              </a:solidFill>
              <a:latin typeface="Sitka Small" panose="02000505000000020004" pitchFamily="2" charset="0"/>
            </a:rPr>
            <a:t>Козлов Юрий Георгиевич, </a:t>
          </a:r>
          <a:r>
            <a:rPr lang="ru-RU" sz="2000" dirty="0" err="1">
              <a:solidFill>
                <a:schemeClr val="bg1"/>
              </a:solidFill>
              <a:latin typeface="Sitka Small" panose="02000505000000020004" pitchFamily="2" charset="0"/>
            </a:rPr>
            <a:t>к.ю.н</a:t>
          </a:r>
          <a:r>
            <a:rPr lang="ru-RU" sz="2000" dirty="0">
              <a:solidFill>
                <a:schemeClr val="bg1"/>
              </a:solidFill>
              <a:latin typeface="Sitka Small" panose="02000505000000020004" pitchFamily="2" charset="0"/>
            </a:rPr>
            <a:t>., доцент</a:t>
          </a:r>
        </a:p>
        <a:p>
          <a:r>
            <a:rPr lang="en-US" sz="1800" dirty="0">
              <a:solidFill>
                <a:schemeClr val="bg1"/>
              </a:solidFill>
              <a:latin typeface="Sitka Small" panose="02000505000000020004" pitchFamily="2" charset="0"/>
            </a:rPr>
            <a:t>e-mail: </a:t>
          </a:r>
          <a:r>
            <a:rPr lang="en-US" sz="1800" dirty="0">
              <a:solidFill>
                <a:schemeClr val="bg1"/>
              </a:solidFill>
              <a:latin typeface="Sitka Small" panose="02000505000000020004" pitchFamily="2" charset="0"/>
              <a:hlinkClick xmlns:r="http://schemas.openxmlformats.org/officeDocument/2006/relationships" r:id="rId1"/>
            </a:rPr>
            <a:t>ygk2607@gmail.com</a:t>
          </a:r>
          <a:r>
            <a:rPr lang="ru-RU" sz="1800" dirty="0">
              <a:solidFill>
                <a:schemeClr val="bg1"/>
              </a:solidFill>
              <a:latin typeface="Sitka Small" panose="02000505000000020004" pitchFamily="2" charset="0"/>
            </a:rPr>
            <a:t> </a:t>
          </a:r>
        </a:p>
        <a:p>
          <a:pPr rtl="0"/>
          <a:endParaRPr lang="ru" sz="1600" noProof="1">
            <a:solidFill>
              <a:schemeClr val="bg1"/>
            </a:solidFill>
          </a:endParaRPr>
        </a:p>
      </dgm:t>
    </dgm:pt>
    <dgm:pt modelId="{A40BCF22-228C-4E6F-A028-7BBDE5C12E5A}" type="parTrans" cxnId="{8FB3CA80-DD34-4F68-B118-EAE12645570F}">
      <dgm:prSet/>
      <dgm:spPr/>
      <dgm:t>
        <a:bodyPr rtlCol="0"/>
        <a:lstStyle/>
        <a:p>
          <a:pPr rtl="0"/>
          <a:endParaRPr lang="en-US"/>
        </a:p>
      </dgm:t>
    </dgm:pt>
    <dgm:pt modelId="{547F8894-C324-4B84-95BE-A51E4FE0FA16}" type="sibTrans" cxnId="{8FB3CA80-DD34-4F68-B118-EAE12645570F}">
      <dgm:prSet/>
      <dgm:spPr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>
          <a:noFill/>
        </a:ln>
        <a:effectLst/>
      </dgm:spPr>
      <dgm:t>
        <a:bodyPr rtlCol="0"/>
        <a:lstStyle/>
        <a:p>
          <a:pPr rtl="0"/>
          <a:endParaRPr lang="en-US" dirty="0"/>
        </a:p>
      </dgm:t>
    </dgm:pt>
    <dgm:pt modelId="{CE11A269-561D-4BA1-BC45-87F6759FD368}">
      <dgm:prSet custT="1"/>
      <dgm:spPr>
        <a:gradFill rotWithShape="0">
          <a:gsLst>
            <a:gs pos="1000">
              <a:srgbClr val="000000">
                <a:lumMod val="85000"/>
                <a:lumOff val="15000"/>
              </a:srgbClr>
            </a:gs>
            <a:gs pos="100000">
              <a:srgbClr val="17B2D1">
                <a:lumMod val="50000"/>
              </a:srgbClr>
            </a:gs>
          </a:gsLst>
          <a:lin ang="12600000" scaled="0"/>
        </a:gra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256199" tIns="330200" rIns="256199" bIns="330200" numCol="1" spcCol="1270" rtlCol="0" anchor="t" anchorCtr="0"/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>
            <a:solidFill>
              <a:schemeClr val="bg1"/>
            </a:solidFill>
          </a:endParaRPr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bg1"/>
              </a:solidFill>
              <a:latin typeface="Sitka Small" panose="02000505000000020004" pitchFamily="2" charset="0"/>
            </a:rPr>
            <a:t>Научный руководитель школы</a:t>
          </a:r>
          <a:endParaRPr lang="ru-RU" sz="2000" kern="1200" dirty="0">
            <a:solidFill>
              <a:srgbClr val="FFFFFF"/>
            </a:solidFill>
            <a:latin typeface="Sitka Small" panose="02000505000000020004" pitchFamily="2" charset="0"/>
            <a:ea typeface="+mn-ea"/>
            <a:cs typeface="+mn-cs"/>
          </a:endParaRPr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FFFFFF"/>
              </a:solidFill>
              <a:latin typeface="Sitka Small" panose="02000505000000020004" pitchFamily="2" charset="0"/>
              <a:ea typeface="+mn-ea"/>
              <a:cs typeface="+mn-cs"/>
            </a:rPr>
            <a:t>Матвеева Анастасия Алексеевна, </a:t>
          </a:r>
          <a:r>
            <a:rPr lang="ru-RU" sz="2000" kern="1200" dirty="0" err="1">
              <a:solidFill>
                <a:srgbClr val="FFFFFF"/>
              </a:solidFill>
              <a:latin typeface="Sitka Small" panose="02000505000000020004" pitchFamily="2" charset="0"/>
              <a:ea typeface="+mn-ea"/>
              <a:cs typeface="+mn-cs"/>
            </a:rPr>
            <a:t>к.ю.н</a:t>
          </a:r>
          <a:r>
            <a:rPr lang="ru-RU" sz="2000" kern="1200" dirty="0">
              <a:solidFill>
                <a:srgbClr val="FFFFFF"/>
              </a:solidFill>
              <a:latin typeface="Sitka Small" panose="02000505000000020004" pitchFamily="2" charset="0"/>
              <a:ea typeface="+mn-ea"/>
              <a:cs typeface="+mn-cs"/>
            </a:rPr>
            <a:t>., доцент</a:t>
          </a:r>
        </a:p>
        <a:p>
          <a:r>
            <a:rPr lang="en-US" sz="1800" kern="1200" dirty="0">
              <a:solidFill>
                <a:srgbClr val="FFFFFF"/>
              </a:solidFill>
              <a:latin typeface="Sitka Small" panose="02000505000000020004" pitchFamily="2" charset="0"/>
              <a:ea typeface="+mn-ea"/>
              <a:cs typeface="+mn-cs"/>
            </a:rPr>
            <a:t>e-mail: </a:t>
          </a:r>
          <a:r>
            <a:rPr lang="en-US" sz="1800" kern="1200" dirty="0">
              <a:solidFill>
                <a:srgbClr val="FFFFFF"/>
              </a:solidFill>
              <a:latin typeface="Sitka Small" panose="02000505000000020004" pitchFamily="2" charset="0"/>
              <a:ea typeface="+mn-ea"/>
              <a:cs typeface="+mn-cs"/>
              <a:hlinkClick xmlns:r="http://schemas.openxmlformats.org/officeDocument/2006/relationships" r:id="rId2"/>
            </a:rPr>
            <a:t>nastya_matveeva@inbox.ru</a:t>
          </a:r>
          <a:r>
            <a:rPr lang="ru-RU" sz="1800" kern="1200" dirty="0">
              <a:solidFill>
                <a:srgbClr val="FFFFFF"/>
              </a:solidFill>
              <a:latin typeface="Sitka Small" panose="02000505000000020004" pitchFamily="2" charset="0"/>
              <a:ea typeface="+mn-ea"/>
              <a:cs typeface="+mn-cs"/>
            </a:rPr>
            <a:t> </a:t>
          </a:r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solidFill>
              <a:srgbClr val="FFFFFF"/>
            </a:solidFill>
            <a:latin typeface="Calibri"/>
            <a:ea typeface="+mn-ea"/>
            <a:cs typeface="+mn-cs"/>
          </a:endParaRPr>
        </a:p>
      </dgm:t>
    </dgm:pt>
    <dgm:pt modelId="{4A66CBC3-2E89-46E5-B2EA-1705F05E6FDD}" type="parTrans" cxnId="{2E9E5A02-0CE8-4569-9B67-05EE24CE2438}">
      <dgm:prSet/>
      <dgm:spPr/>
      <dgm:t>
        <a:bodyPr rtlCol="0"/>
        <a:lstStyle/>
        <a:p>
          <a:pPr rtl="0"/>
          <a:endParaRPr lang="en-US"/>
        </a:p>
      </dgm:t>
    </dgm:pt>
    <dgm:pt modelId="{C9DED455-19B5-45BA-AEF1-572CA46E947B}" type="sibTrans" cxnId="{2E9E5A02-0CE8-4569-9B67-05EE24CE2438}">
      <dgm:prSet/>
      <dgm:spPr>
        <a:blipFill rotWithShape="0">
          <a:blip xmlns:r="http://schemas.openxmlformats.org/officeDocument/2006/relationships" r:embed="rId3"/>
          <a:srcRect/>
          <a:stretch>
            <a:fillRect l="-25000" r="-25000"/>
          </a:stretch>
        </a:blipFill>
        <a:ln>
          <a:noFill/>
        </a:ln>
        <a:effectLst/>
      </dgm:spPr>
      <dgm:t>
        <a:bodyPr rtlCol="0"/>
        <a:lstStyle/>
        <a:p>
          <a:pPr rtl="0"/>
          <a:endParaRPr lang="en-US" dirty="0"/>
        </a:p>
      </dgm:t>
    </dgm:pt>
    <dgm:pt modelId="{ACE795D8-4182-4DF1-B098-DD0AD48044C8}" type="pres">
      <dgm:prSet presAssocID="{BB0ECF89-2783-4E78-A209-A16EF114A1AA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457034-7B47-4E8B-B040-E0565D08290C}" type="pres">
      <dgm:prSet presAssocID="{FFB58190-E438-47AF-86F3-FAEC2813ACF1}" presName="compositeNode" presStyleCnt="0">
        <dgm:presLayoutVars>
          <dgm:bulletEnabled val="1"/>
        </dgm:presLayoutVars>
      </dgm:prSet>
      <dgm:spPr/>
    </dgm:pt>
    <dgm:pt modelId="{39A872F9-A5B8-4211-9FCD-79722E167124}" type="pres">
      <dgm:prSet presAssocID="{FFB58190-E438-47AF-86F3-FAEC2813ACF1}" presName="bgRect" presStyleLbl="bgAccFollowNode1" presStyleIdx="0" presStyleCnt="2"/>
      <dgm:spPr/>
      <dgm:t>
        <a:bodyPr/>
        <a:lstStyle/>
        <a:p>
          <a:endParaRPr lang="ru-RU"/>
        </a:p>
      </dgm:t>
    </dgm:pt>
    <dgm:pt modelId="{8157E768-0524-44F1-8F00-7DF53576D2D6}" type="pres">
      <dgm:prSet presAssocID="{547F8894-C324-4B84-95BE-A51E4FE0FA16}" presName="sibTransNodeCircle" presStyleLbl="alignNode1" presStyleIdx="0" presStyleCnt="4">
        <dgm:presLayoutVars>
          <dgm:chMax val="0"/>
          <dgm:bulletEnabled/>
        </dgm:presLayoutVars>
      </dgm:prSet>
      <dgm:spPr>
        <a:xfrm>
          <a:off x="990361" y="435133"/>
          <a:ext cx="1305401" cy="1305401"/>
        </a:xfrm>
        <a:prstGeom prst="rect">
          <a:avLst/>
        </a:prstGeom>
      </dgm:spPr>
      <dgm:t>
        <a:bodyPr/>
        <a:lstStyle/>
        <a:p>
          <a:endParaRPr lang="ru-RU"/>
        </a:p>
      </dgm:t>
    </dgm:pt>
    <dgm:pt modelId="{676D607A-85D2-4EAF-B264-A9D94B61A4FF}" type="pres">
      <dgm:prSet presAssocID="{FFB58190-E438-47AF-86F3-FAEC2813ACF1}" presName="bottomLine" presStyleLbl="alignNode1" presStyleIdx="1" presStyleCnt="4">
        <dgm:presLayoutVars/>
      </dgm:prSet>
      <dgm:spPr/>
    </dgm:pt>
    <dgm:pt modelId="{3DFCE59B-AEDE-4DE2-8B09-D05F047AB42F}" type="pres">
      <dgm:prSet presAssocID="{FFB58190-E438-47AF-86F3-FAEC2813ACF1}" presName="nodeText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65492C-54BB-4101-B1E0-86F57716A25E}" type="pres">
      <dgm:prSet presAssocID="{547F8894-C324-4B84-95BE-A51E4FE0FA16}" presName="sibTrans" presStyleCnt="0"/>
      <dgm:spPr/>
    </dgm:pt>
    <dgm:pt modelId="{9A0277E3-55B2-4FAA-BDD3-FFC27311B05B}" type="pres">
      <dgm:prSet presAssocID="{CE11A269-561D-4BA1-BC45-87F6759FD368}" presName="compositeNode" presStyleCnt="0">
        <dgm:presLayoutVars>
          <dgm:bulletEnabled val="1"/>
        </dgm:presLayoutVars>
      </dgm:prSet>
      <dgm:spPr/>
    </dgm:pt>
    <dgm:pt modelId="{AE95CEBE-1AD7-41D4-9CEE-5BA77CA8C01E}" type="pres">
      <dgm:prSet presAssocID="{CE11A269-561D-4BA1-BC45-87F6759FD368}" presName="bgRect" presStyleLbl="bgAccFollowNode1" presStyleIdx="1" presStyleCnt="2"/>
      <dgm:spPr>
        <a:xfrm>
          <a:off x="3614737" y="0"/>
          <a:ext cx="3286125" cy="4351338"/>
        </a:xfrm>
        <a:prstGeom prst="rect">
          <a:avLst/>
        </a:prstGeom>
      </dgm:spPr>
      <dgm:t>
        <a:bodyPr/>
        <a:lstStyle/>
        <a:p>
          <a:endParaRPr lang="ru-RU"/>
        </a:p>
      </dgm:t>
    </dgm:pt>
    <dgm:pt modelId="{AFA09309-0DCE-4477-82D3-AAF980A85A37}" type="pres">
      <dgm:prSet presAssocID="{C9DED455-19B5-45BA-AEF1-572CA46E947B}" presName="sibTransNodeCircle" presStyleLbl="alignNode1" presStyleIdx="2" presStyleCnt="4" custScaleX="160967" custScaleY="105562">
        <dgm:presLayoutVars>
          <dgm:chMax val="0"/>
          <dgm:bulletEnabled/>
        </dgm:presLayoutVars>
      </dgm:prSet>
      <dgm:spPr>
        <a:xfrm>
          <a:off x="4605099" y="435133"/>
          <a:ext cx="1305401" cy="1305401"/>
        </a:xfrm>
        <a:prstGeom prst="rect">
          <a:avLst/>
        </a:prstGeom>
      </dgm:spPr>
      <dgm:t>
        <a:bodyPr/>
        <a:lstStyle/>
        <a:p>
          <a:endParaRPr lang="ru-RU"/>
        </a:p>
      </dgm:t>
    </dgm:pt>
    <dgm:pt modelId="{70685E0F-5EC9-4D84-80D5-F2F78DC3CFFC}" type="pres">
      <dgm:prSet presAssocID="{CE11A269-561D-4BA1-BC45-87F6759FD368}" presName="bottomLine" presStyleLbl="alignNode1" presStyleIdx="3" presStyleCnt="4">
        <dgm:presLayoutVars/>
      </dgm:prSet>
      <dgm:spPr/>
    </dgm:pt>
    <dgm:pt modelId="{E8E0C55E-232A-41CA-87BA-45B86ABED6ED}" type="pres">
      <dgm:prSet presAssocID="{CE11A269-561D-4BA1-BC45-87F6759FD368}" presName="nodeText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9E5A02-0CE8-4569-9B67-05EE24CE2438}" srcId="{BB0ECF89-2783-4E78-A209-A16EF114A1AA}" destId="{CE11A269-561D-4BA1-BC45-87F6759FD368}" srcOrd="1" destOrd="0" parTransId="{4A66CBC3-2E89-46E5-B2EA-1705F05E6FDD}" sibTransId="{C9DED455-19B5-45BA-AEF1-572CA46E947B}"/>
    <dgm:cxn modelId="{D2545B17-F0FC-41C0-8AE6-C63C564398B0}" type="presOf" srcId="{CE11A269-561D-4BA1-BC45-87F6759FD368}" destId="{AE95CEBE-1AD7-41D4-9CEE-5BA77CA8C01E}" srcOrd="0" destOrd="0" presId="urn:microsoft.com/office/officeart/2016/7/layout/LinProcess3"/>
    <dgm:cxn modelId="{13094BE1-4993-450F-9A18-CF0E62019EF7}" type="presOf" srcId="{FFB58190-E438-47AF-86F3-FAEC2813ACF1}" destId="{39A872F9-A5B8-4211-9FCD-79722E167124}" srcOrd="0" destOrd="0" presId="urn:microsoft.com/office/officeart/2016/7/layout/LinProcess3"/>
    <dgm:cxn modelId="{36884E1A-39D3-4491-AFD6-BCBC6392A59E}" type="presOf" srcId="{CE11A269-561D-4BA1-BC45-87F6759FD368}" destId="{E8E0C55E-232A-41CA-87BA-45B86ABED6ED}" srcOrd="1" destOrd="0" presId="urn:microsoft.com/office/officeart/2016/7/layout/LinProcess3"/>
    <dgm:cxn modelId="{025C3756-4F90-42F6-B826-13223FDABED0}" type="presOf" srcId="{547F8894-C324-4B84-95BE-A51E4FE0FA16}" destId="{8157E768-0524-44F1-8F00-7DF53576D2D6}" srcOrd="0" destOrd="0" presId="urn:microsoft.com/office/officeart/2016/7/layout/LinProcess3"/>
    <dgm:cxn modelId="{8FB3CA80-DD34-4F68-B118-EAE12645570F}" srcId="{BB0ECF89-2783-4E78-A209-A16EF114A1AA}" destId="{FFB58190-E438-47AF-86F3-FAEC2813ACF1}" srcOrd="0" destOrd="0" parTransId="{A40BCF22-228C-4E6F-A028-7BBDE5C12E5A}" sibTransId="{547F8894-C324-4B84-95BE-A51E4FE0FA16}"/>
    <dgm:cxn modelId="{469CA3A1-2EC0-458C-B828-8121A2D4750A}" type="presOf" srcId="{BB0ECF89-2783-4E78-A209-A16EF114A1AA}" destId="{ACE795D8-4182-4DF1-B098-DD0AD48044C8}" srcOrd="0" destOrd="0" presId="urn:microsoft.com/office/officeart/2016/7/layout/LinProcess3"/>
    <dgm:cxn modelId="{D24113F0-9FAB-4A26-B7AA-17C02606FE1D}" type="presOf" srcId="{FFB58190-E438-47AF-86F3-FAEC2813ACF1}" destId="{3DFCE59B-AEDE-4DE2-8B09-D05F047AB42F}" srcOrd="1" destOrd="0" presId="urn:microsoft.com/office/officeart/2016/7/layout/LinProcess3"/>
    <dgm:cxn modelId="{8A5C10EE-3A87-49FC-9945-C0118988EF8D}" type="presOf" srcId="{C9DED455-19B5-45BA-AEF1-572CA46E947B}" destId="{AFA09309-0DCE-4477-82D3-AAF980A85A37}" srcOrd="0" destOrd="0" presId="urn:microsoft.com/office/officeart/2016/7/layout/LinProcess3"/>
    <dgm:cxn modelId="{76481A27-79A5-48E5-BA29-16004448893C}" type="presParOf" srcId="{ACE795D8-4182-4DF1-B098-DD0AD48044C8}" destId="{01457034-7B47-4E8B-B040-E0565D08290C}" srcOrd="0" destOrd="0" presId="urn:microsoft.com/office/officeart/2016/7/layout/LinProcess3"/>
    <dgm:cxn modelId="{86BEA9C1-5DDA-42C2-937D-A7130110FF74}" type="presParOf" srcId="{01457034-7B47-4E8B-B040-E0565D08290C}" destId="{39A872F9-A5B8-4211-9FCD-79722E167124}" srcOrd="0" destOrd="0" presId="urn:microsoft.com/office/officeart/2016/7/layout/LinProcess3"/>
    <dgm:cxn modelId="{7DC5639C-5BDF-4F6D-A737-811AEFB16C12}" type="presParOf" srcId="{01457034-7B47-4E8B-B040-E0565D08290C}" destId="{8157E768-0524-44F1-8F00-7DF53576D2D6}" srcOrd="1" destOrd="0" presId="urn:microsoft.com/office/officeart/2016/7/layout/LinProcess3"/>
    <dgm:cxn modelId="{9BE7A881-53AA-46A4-B4D9-5952CA3DDD83}" type="presParOf" srcId="{01457034-7B47-4E8B-B040-E0565D08290C}" destId="{676D607A-85D2-4EAF-B264-A9D94B61A4FF}" srcOrd="2" destOrd="0" presId="urn:microsoft.com/office/officeart/2016/7/layout/LinProcess3"/>
    <dgm:cxn modelId="{3CDC6E8B-95DF-4144-9A43-8F1F01D9B5EA}" type="presParOf" srcId="{01457034-7B47-4E8B-B040-E0565D08290C}" destId="{3DFCE59B-AEDE-4DE2-8B09-D05F047AB42F}" srcOrd="3" destOrd="0" presId="urn:microsoft.com/office/officeart/2016/7/layout/LinProcess3"/>
    <dgm:cxn modelId="{050D0D46-967C-45EE-A82A-AD10E04485C1}" type="presParOf" srcId="{ACE795D8-4182-4DF1-B098-DD0AD48044C8}" destId="{AD65492C-54BB-4101-B1E0-86F57716A25E}" srcOrd="1" destOrd="0" presId="urn:microsoft.com/office/officeart/2016/7/layout/LinProcess3"/>
    <dgm:cxn modelId="{C5C3B0C4-18DC-4916-ABAF-6A287C00BAA9}" type="presParOf" srcId="{ACE795D8-4182-4DF1-B098-DD0AD48044C8}" destId="{9A0277E3-55B2-4FAA-BDD3-FFC27311B05B}" srcOrd="2" destOrd="0" presId="urn:microsoft.com/office/officeart/2016/7/layout/LinProcess3"/>
    <dgm:cxn modelId="{FA398688-6697-4B8B-A789-FF729FC50671}" type="presParOf" srcId="{9A0277E3-55B2-4FAA-BDD3-FFC27311B05B}" destId="{AE95CEBE-1AD7-41D4-9CEE-5BA77CA8C01E}" srcOrd="0" destOrd="0" presId="urn:microsoft.com/office/officeart/2016/7/layout/LinProcess3"/>
    <dgm:cxn modelId="{67EE8417-B6AF-43C7-AA8C-3B90AB6AE1FE}" type="presParOf" srcId="{9A0277E3-55B2-4FAA-BDD3-FFC27311B05B}" destId="{AFA09309-0DCE-4477-82D3-AAF980A85A37}" srcOrd="1" destOrd="0" presId="urn:microsoft.com/office/officeart/2016/7/layout/LinProcess3"/>
    <dgm:cxn modelId="{5CE89ECF-B3C2-499B-BBDE-19538F56547F}" type="presParOf" srcId="{9A0277E3-55B2-4FAA-BDD3-FFC27311B05B}" destId="{70685E0F-5EC9-4D84-80D5-F2F78DC3CFFC}" srcOrd="2" destOrd="0" presId="urn:microsoft.com/office/officeart/2016/7/layout/LinProcess3"/>
    <dgm:cxn modelId="{D77D220A-12C7-4499-9660-B4B666A87129}" type="presParOf" srcId="{9A0277E3-55B2-4FAA-BDD3-FFC27311B05B}" destId="{E8E0C55E-232A-41CA-87BA-45B86ABED6ED}" srcOrd="3" destOrd="0" presId="urn:microsoft.com/office/officeart/2016/7/layout/Lin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0ECF89-2783-4E78-A209-A16EF114A1AA}" type="doc">
      <dgm:prSet loTypeId="urn:microsoft.com/office/officeart/2016/7/layout/LinProcess3" loCatId="list" qsTypeId="urn:microsoft.com/office/officeart/2005/8/quickstyle/simple1" qsCatId="simple" csTypeId="urn:microsoft.com/office/officeart/2018/5/colors/Iconchunking_neutralicontext_colorful1" csCatId="colorful" phldr="1"/>
      <dgm:spPr/>
      <dgm:t>
        <a:bodyPr rtlCol="0"/>
        <a:lstStyle/>
        <a:p>
          <a:pPr rtl="0"/>
          <a:endParaRPr lang="en-US"/>
        </a:p>
      </dgm:t>
    </dgm:pt>
    <dgm:pt modelId="{FFB58190-E438-47AF-86F3-FAEC2813ACF1}">
      <dgm:prSet custT="1"/>
      <dgm:spPr>
        <a:gradFill rotWithShape="0">
          <a:gsLst>
            <a:gs pos="1000">
              <a:schemeClr val="tx1">
                <a:lumMod val="85000"/>
                <a:lumOff val="15000"/>
              </a:schemeClr>
            </a:gs>
            <a:gs pos="100000">
              <a:schemeClr val="accent2">
                <a:lumMod val="50000"/>
              </a:schemeClr>
            </a:gs>
          </a:gsLst>
          <a:lin ang="12600000" scaled="0"/>
        </a:gradFill>
        <a:ln>
          <a:noFill/>
        </a:ln>
      </dgm:spPr>
      <dgm:t>
        <a:bodyPr rtlCol="0"/>
        <a:lstStyle/>
        <a:p>
          <a:pPr rtl="0"/>
          <a:endParaRPr lang="ru-RU" sz="2000" dirty="0">
            <a:solidFill>
              <a:schemeClr val="bg1"/>
            </a:solidFill>
            <a:latin typeface="Sitka Small" panose="02000505000000020004" pitchFamily="2" charset="0"/>
          </a:endParaRPr>
        </a:p>
        <a:p>
          <a:pPr rtl="0"/>
          <a:r>
            <a:rPr lang="ru-RU" sz="2000" dirty="0">
              <a:solidFill>
                <a:schemeClr val="bg1"/>
              </a:solidFill>
              <a:latin typeface="Sitka Small" panose="02000505000000020004" pitchFamily="2" charset="0"/>
            </a:rPr>
            <a:t>Филиппов Павел Александрович, </a:t>
          </a:r>
          <a:r>
            <a:rPr lang="ru-RU" sz="2000" dirty="0" err="1">
              <a:solidFill>
                <a:schemeClr val="bg1"/>
              </a:solidFill>
              <a:latin typeface="Sitka Small" panose="02000505000000020004" pitchFamily="2" charset="0"/>
            </a:rPr>
            <a:t>д.ю.н</a:t>
          </a:r>
          <a:r>
            <a:rPr lang="ru-RU" sz="2000" dirty="0">
              <a:solidFill>
                <a:schemeClr val="bg1"/>
              </a:solidFill>
              <a:latin typeface="Sitka Small" panose="02000505000000020004" pitchFamily="2" charset="0"/>
            </a:rPr>
            <a:t>., доцент</a:t>
          </a:r>
        </a:p>
        <a:p>
          <a:r>
            <a:rPr lang="en-US" sz="2000" dirty="0">
              <a:solidFill>
                <a:schemeClr val="bg1"/>
              </a:solidFill>
              <a:latin typeface="Sitka Small" panose="02000505000000020004" pitchFamily="2" charset="0"/>
            </a:rPr>
            <a:t>e-mail: pilippov@yandex.ru</a:t>
          </a:r>
          <a:endParaRPr lang="ru-RU" sz="2000" dirty="0">
            <a:solidFill>
              <a:schemeClr val="bg1"/>
            </a:solidFill>
            <a:latin typeface="Sitka Small" panose="02000505000000020004" pitchFamily="2" charset="0"/>
          </a:endParaRPr>
        </a:p>
        <a:p>
          <a:pPr rtl="0"/>
          <a:endParaRPr lang="ru" sz="1600" noProof="1">
            <a:solidFill>
              <a:schemeClr val="bg1"/>
            </a:solidFill>
          </a:endParaRPr>
        </a:p>
      </dgm:t>
    </dgm:pt>
    <dgm:pt modelId="{A40BCF22-228C-4E6F-A028-7BBDE5C12E5A}" type="parTrans" cxnId="{8FB3CA80-DD34-4F68-B118-EAE12645570F}">
      <dgm:prSet/>
      <dgm:spPr/>
      <dgm:t>
        <a:bodyPr rtlCol="0"/>
        <a:lstStyle/>
        <a:p>
          <a:pPr rtl="0"/>
          <a:endParaRPr lang="en-US"/>
        </a:p>
      </dgm:t>
    </dgm:pt>
    <dgm:pt modelId="{547F8894-C324-4B84-95BE-A51E4FE0FA16}" type="sibTrans" cxnId="{8FB3CA80-DD34-4F68-B118-EAE12645570F}">
      <dgm:prSet/>
      <dgm:spPr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>
          <a:noFill/>
        </a:ln>
        <a:effectLst/>
      </dgm:spPr>
      <dgm:t>
        <a:bodyPr rtlCol="0"/>
        <a:lstStyle/>
        <a:p>
          <a:pPr rtl="0"/>
          <a:endParaRPr lang="en-US" dirty="0"/>
        </a:p>
      </dgm:t>
    </dgm:pt>
    <dgm:pt modelId="{CE11A269-561D-4BA1-BC45-87F6759FD368}">
      <dgm:prSet custT="1"/>
      <dgm:spPr>
        <a:gradFill rotWithShape="0">
          <a:gsLst>
            <a:gs pos="1000">
              <a:srgbClr val="000000">
                <a:lumMod val="85000"/>
                <a:lumOff val="15000"/>
              </a:srgbClr>
            </a:gs>
            <a:gs pos="100000">
              <a:srgbClr val="17B2D1">
                <a:lumMod val="50000"/>
              </a:srgbClr>
            </a:gs>
          </a:gsLst>
          <a:lin ang="12600000" scaled="0"/>
        </a:gra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256199" tIns="330200" rIns="256199" bIns="330200" numCol="1" spcCol="1270" rtlCol="0" anchor="t" anchorCtr="0"/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>
            <a:solidFill>
              <a:schemeClr val="bg1"/>
            </a:solidFill>
          </a:endParaRPr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bg1"/>
              </a:solidFill>
              <a:latin typeface="Sitka Small" panose="02000505000000020004" pitchFamily="2" charset="0"/>
            </a:rPr>
            <a:t>Александрова Виктория Викторовна, </a:t>
          </a:r>
          <a:r>
            <a:rPr lang="ru-RU" sz="2000" kern="1200" dirty="0" err="1">
              <a:solidFill>
                <a:schemeClr val="bg1"/>
              </a:solidFill>
              <a:latin typeface="Sitka Small" panose="02000505000000020004" pitchFamily="2" charset="0"/>
            </a:rPr>
            <a:t>к.ю.н</a:t>
          </a:r>
          <a:r>
            <a:rPr lang="ru-RU" sz="2000" kern="1200" dirty="0">
              <a:solidFill>
                <a:schemeClr val="bg1"/>
              </a:solidFill>
              <a:latin typeface="Sitka Small" panose="02000505000000020004" pitchFamily="2" charset="0"/>
            </a:rPr>
            <a:t>., ассистент</a:t>
          </a:r>
        </a:p>
        <a:p>
          <a:r>
            <a:rPr lang="en-US" sz="2000" kern="1200" dirty="0">
              <a:solidFill>
                <a:schemeClr val="bg1"/>
              </a:solidFill>
              <a:latin typeface="Sitka Small" panose="02000505000000020004" pitchFamily="2" charset="0"/>
            </a:rPr>
            <a:t>e-mail:domna80@mail.ru</a:t>
          </a:r>
          <a:endParaRPr lang="ru-RU" sz="2000" kern="1200" dirty="0">
            <a:solidFill>
              <a:schemeClr val="bg1"/>
            </a:solidFill>
            <a:latin typeface="Sitka Small" panose="02000505000000020004" pitchFamily="2" charset="0"/>
          </a:endParaRPr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solidFill>
              <a:srgbClr val="FFFFFF"/>
            </a:solidFill>
            <a:latin typeface="Calibri"/>
            <a:ea typeface="+mn-ea"/>
            <a:cs typeface="+mn-cs"/>
          </a:endParaRPr>
        </a:p>
      </dgm:t>
    </dgm:pt>
    <dgm:pt modelId="{4A66CBC3-2E89-46E5-B2EA-1705F05E6FDD}" type="parTrans" cxnId="{2E9E5A02-0CE8-4569-9B67-05EE24CE2438}">
      <dgm:prSet/>
      <dgm:spPr/>
      <dgm:t>
        <a:bodyPr rtlCol="0"/>
        <a:lstStyle/>
        <a:p>
          <a:pPr rtl="0"/>
          <a:endParaRPr lang="en-US"/>
        </a:p>
      </dgm:t>
    </dgm:pt>
    <dgm:pt modelId="{C9DED455-19B5-45BA-AEF1-572CA46E947B}" type="sibTrans" cxnId="{2E9E5A02-0CE8-4569-9B67-05EE24CE2438}">
      <dgm:prSet/>
      <dgm:spPr>
        <a:blipFill rotWithShape="0">
          <a:blip xmlns:r="http://schemas.openxmlformats.org/officeDocument/2006/relationships" r:embed="rId1"/>
          <a:srcRect/>
          <a:stretch>
            <a:fillRect t="-2000" b="-2000"/>
          </a:stretch>
        </a:blipFill>
        <a:ln>
          <a:noFill/>
        </a:ln>
        <a:effectLst/>
      </dgm:spPr>
      <dgm:t>
        <a:bodyPr rtlCol="0"/>
        <a:lstStyle/>
        <a:p>
          <a:pPr rtl="0"/>
          <a:endParaRPr lang="en-US" dirty="0"/>
        </a:p>
      </dgm:t>
    </dgm:pt>
    <dgm:pt modelId="{ACE795D8-4182-4DF1-B098-DD0AD48044C8}" type="pres">
      <dgm:prSet presAssocID="{BB0ECF89-2783-4E78-A209-A16EF114A1AA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457034-7B47-4E8B-B040-E0565D08290C}" type="pres">
      <dgm:prSet presAssocID="{FFB58190-E438-47AF-86F3-FAEC2813ACF1}" presName="compositeNode" presStyleCnt="0">
        <dgm:presLayoutVars>
          <dgm:bulletEnabled val="1"/>
        </dgm:presLayoutVars>
      </dgm:prSet>
      <dgm:spPr/>
    </dgm:pt>
    <dgm:pt modelId="{39A872F9-A5B8-4211-9FCD-79722E167124}" type="pres">
      <dgm:prSet presAssocID="{FFB58190-E438-47AF-86F3-FAEC2813ACF1}" presName="bgRect" presStyleLbl="bgAccFollowNode1" presStyleIdx="0" presStyleCnt="2"/>
      <dgm:spPr/>
      <dgm:t>
        <a:bodyPr/>
        <a:lstStyle/>
        <a:p>
          <a:endParaRPr lang="ru-RU"/>
        </a:p>
      </dgm:t>
    </dgm:pt>
    <dgm:pt modelId="{8157E768-0524-44F1-8F00-7DF53576D2D6}" type="pres">
      <dgm:prSet presAssocID="{547F8894-C324-4B84-95BE-A51E4FE0FA16}" presName="sibTransNodeCircle" presStyleLbl="alignNode1" presStyleIdx="0" presStyleCnt="4">
        <dgm:presLayoutVars>
          <dgm:chMax val="0"/>
          <dgm:bulletEnabled/>
        </dgm:presLayoutVars>
      </dgm:prSet>
      <dgm:spPr>
        <a:xfrm>
          <a:off x="990361" y="435133"/>
          <a:ext cx="1305401" cy="1305401"/>
        </a:xfrm>
        <a:prstGeom prst="rect">
          <a:avLst/>
        </a:prstGeom>
      </dgm:spPr>
      <dgm:t>
        <a:bodyPr/>
        <a:lstStyle/>
        <a:p>
          <a:endParaRPr lang="ru-RU"/>
        </a:p>
      </dgm:t>
    </dgm:pt>
    <dgm:pt modelId="{676D607A-85D2-4EAF-B264-A9D94B61A4FF}" type="pres">
      <dgm:prSet presAssocID="{FFB58190-E438-47AF-86F3-FAEC2813ACF1}" presName="bottomLine" presStyleLbl="alignNode1" presStyleIdx="1" presStyleCnt="4">
        <dgm:presLayoutVars/>
      </dgm:prSet>
      <dgm:spPr/>
    </dgm:pt>
    <dgm:pt modelId="{3DFCE59B-AEDE-4DE2-8B09-D05F047AB42F}" type="pres">
      <dgm:prSet presAssocID="{FFB58190-E438-47AF-86F3-FAEC2813ACF1}" presName="nodeText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65492C-54BB-4101-B1E0-86F57716A25E}" type="pres">
      <dgm:prSet presAssocID="{547F8894-C324-4B84-95BE-A51E4FE0FA16}" presName="sibTrans" presStyleCnt="0"/>
      <dgm:spPr/>
    </dgm:pt>
    <dgm:pt modelId="{9A0277E3-55B2-4FAA-BDD3-FFC27311B05B}" type="pres">
      <dgm:prSet presAssocID="{CE11A269-561D-4BA1-BC45-87F6759FD368}" presName="compositeNode" presStyleCnt="0">
        <dgm:presLayoutVars>
          <dgm:bulletEnabled val="1"/>
        </dgm:presLayoutVars>
      </dgm:prSet>
      <dgm:spPr/>
    </dgm:pt>
    <dgm:pt modelId="{AE95CEBE-1AD7-41D4-9CEE-5BA77CA8C01E}" type="pres">
      <dgm:prSet presAssocID="{CE11A269-561D-4BA1-BC45-87F6759FD368}" presName="bgRect" presStyleLbl="bgAccFollowNode1" presStyleIdx="1" presStyleCnt="2"/>
      <dgm:spPr>
        <a:xfrm>
          <a:off x="3614737" y="0"/>
          <a:ext cx="3286125" cy="4351338"/>
        </a:xfrm>
        <a:prstGeom prst="rect">
          <a:avLst/>
        </a:prstGeom>
      </dgm:spPr>
      <dgm:t>
        <a:bodyPr/>
        <a:lstStyle/>
        <a:p>
          <a:endParaRPr lang="ru-RU"/>
        </a:p>
      </dgm:t>
    </dgm:pt>
    <dgm:pt modelId="{AFA09309-0DCE-4477-82D3-AAF980A85A37}" type="pres">
      <dgm:prSet presAssocID="{C9DED455-19B5-45BA-AEF1-572CA46E947B}" presName="sibTransNodeCircle" presStyleLbl="alignNode1" presStyleIdx="2" presStyleCnt="4" custScaleX="160967" custScaleY="105562">
        <dgm:presLayoutVars>
          <dgm:chMax val="0"/>
          <dgm:bulletEnabled/>
        </dgm:presLayoutVars>
      </dgm:prSet>
      <dgm:spPr>
        <a:xfrm>
          <a:off x="4605099" y="435133"/>
          <a:ext cx="1305401" cy="1305401"/>
        </a:xfrm>
        <a:prstGeom prst="rect">
          <a:avLst/>
        </a:prstGeom>
      </dgm:spPr>
      <dgm:t>
        <a:bodyPr/>
        <a:lstStyle/>
        <a:p>
          <a:endParaRPr lang="ru-RU"/>
        </a:p>
      </dgm:t>
    </dgm:pt>
    <dgm:pt modelId="{70685E0F-5EC9-4D84-80D5-F2F78DC3CFFC}" type="pres">
      <dgm:prSet presAssocID="{CE11A269-561D-4BA1-BC45-87F6759FD368}" presName="bottomLine" presStyleLbl="alignNode1" presStyleIdx="3" presStyleCnt="4">
        <dgm:presLayoutVars/>
      </dgm:prSet>
      <dgm:spPr/>
    </dgm:pt>
    <dgm:pt modelId="{E8E0C55E-232A-41CA-87BA-45B86ABED6ED}" type="pres">
      <dgm:prSet presAssocID="{CE11A269-561D-4BA1-BC45-87F6759FD368}" presName="nodeText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9E5A02-0CE8-4569-9B67-05EE24CE2438}" srcId="{BB0ECF89-2783-4E78-A209-A16EF114A1AA}" destId="{CE11A269-561D-4BA1-BC45-87F6759FD368}" srcOrd="1" destOrd="0" parTransId="{4A66CBC3-2E89-46E5-B2EA-1705F05E6FDD}" sibTransId="{C9DED455-19B5-45BA-AEF1-572CA46E947B}"/>
    <dgm:cxn modelId="{D2545B17-F0FC-41C0-8AE6-C63C564398B0}" type="presOf" srcId="{CE11A269-561D-4BA1-BC45-87F6759FD368}" destId="{AE95CEBE-1AD7-41D4-9CEE-5BA77CA8C01E}" srcOrd="0" destOrd="0" presId="urn:microsoft.com/office/officeart/2016/7/layout/LinProcess3"/>
    <dgm:cxn modelId="{13094BE1-4993-450F-9A18-CF0E62019EF7}" type="presOf" srcId="{FFB58190-E438-47AF-86F3-FAEC2813ACF1}" destId="{39A872F9-A5B8-4211-9FCD-79722E167124}" srcOrd="0" destOrd="0" presId="urn:microsoft.com/office/officeart/2016/7/layout/LinProcess3"/>
    <dgm:cxn modelId="{36884E1A-39D3-4491-AFD6-BCBC6392A59E}" type="presOf" srcId="{CE11A269-561D-4BA1-BC45-87F6759FD368}" destId="{E8E0C55E-232A-41CA-87BA-45B86ABED6ED}" srcOrd="1" destOrd="0" presId="urn:microsoft.com/office/officeart/2016/7/layout/LinProcess3"/>
    <dgm:cxn modelId="{025C3756-4F90-42F6-B826-13223FDABED0}" type="presOf" srcId="{547F8894-C324-4B84-95BE-A51E4FE0FA16}" destId="{8157E768-0524-44F1-8F00-7DF53576D2D6}" srcOrd="0" destOrd="0" presId="urn:microsoft.com/office/officeart/2016/7/layout/LinProcess3"/>
    <dgm:cxn modelId="{8FB3CA80-DD34-4F68-B118-EAE12645570F}" srcId="{BB0ECF89-2783-4E78-A209-A16EF114A1AA}" destId="{FFB58190-E438-47AF-86F3-FAEC2813ACF1}" srcOrd="0" destOrd="0" parTransId="{A40BCF22-228C-4E6F-A028-7BBDE5C12E5A}" sibTransId="{547F8894-C324-4B84-95BE-A51E4FE0FA16}"/>
    <dgm:cxn modelId="{469CA3A1-2EC0-458C-B828-8121A2D4750A}" type="presOf" srcId="{BB0ECF89-2783-4E78-A209-A16EF114A1AA}" destId="{ACE795D8-4182-4DF1-B098-DD0AD48044C8}" srcOrd="0" destOrd="0" presId="urn:microsoft.com/office/officeart/2016/7/layout/LinProcess3"/>
    <dgm:cxn modelId="{D24113F0-9FAB-4A26-B7AA-17C02606FE1D}" type="presOf" srcId="{FFB58190-E438-47AF-86F3-FAEC2813ACF1}" destId="{3DFCE59B-AEDE-4DE2-8B09-D05F047AB42F}" srcOrd="1" destOrd="0" presId="urn:microsoft.com/office/officeart/2016/7/layout/LinProcess3"/>
    <dgm:cxn modelId="{8A5C10EE-3A87-49FC-9945-C0118988EF8D}" type="presOf" srcId="{C9DED455-19B5-45BA-AEF1-572CA46E947B}" destId="{AFA09309-0DCE-4477-82D3-AAF980A85A37}" srcOrd="0" destOrd="0" presId="urn:microsoft.com/office/officeart/2016/7/layout/LinProcess3"/>
    <dgm:cxn modelId="{76481A27-79A5-48E5-BA29-16004448893C}" type="presParOf" srcId="{ACE795D8-4182-4DF1-B098-DD0AD48044C8}" destId="{01457034-7B47-4E8B-B040-E0565D08290C}" srcOrd="0" destOrd="0" presId="urn:microsoft.com/office/officeart/2016/7/layout/LinProcess3"/>
    <dgm:cxn modelId="{86BEA9C1-5DDA-42C2-937D-A7130110FF74}" type="presParOf" srcId="{01457034-7B47-4E8B-B040-E0565D08290C}" destId="{39A872F9-A5B8-4211-9FCD-79722E167124}" srcOrd="0" destOrd="0" presId="urn:microsoft.com/office/officeart/2016/7/layout/LinProcess3"/>
    <dgm:cxn modelId="{7DC5639C-5BDF-4F6D-A737-811AEFB16C12}" type="presParOf" srcId="{01457034-7B47-4E8B-B040-E0565D08290C}" destId="{8157E768-0524-44F1-8F00-7DF53576D2D6}" srcOrd="1" destOrd="0" presId="urn:microsoft.com/office/officeart/2016/7/layout/LinProcess3"/>
    <dgm:cxn modelId="{9BE7A881-53AA-46A4-B4D9-5952CA3DDD83}" type="presParOf" srcId="{01457034-7B47-4E8B-B040-E0565D08290C}" destId="{676D607A-85D2-4EAF-B264-A9D94B61A4FF}" srcOrd="2" destOrd="0" presId="urn:microsoft.com/office/officeart/2016/7/layout/LinProcess3"/>
    <dgm:cxn modelId="{3CDC6E8B-95DF-4144-9A43-8F1F01D9B5EA}" type="presParOf" srcId="{01457034-7B47-4E8B-B040-E0565D08290C}" destId="{3DFCE59B-AEDE-4DE2-8B09-D05F047AB42F}" srcOrd="3" destOrd="0" presId="urn:microsoft.com/office/officeart/2016/7/layout/LinProcess3"/>
    <dgm:cxn modelId="{050D0D46-967C-45EE-A82A-AD10E04485C1}" type="presParOf" srcId="{ACE795D8-4182-4DF1-B098-DD0AD48044C8}" destId="{AD65492C-54BB-4101-B1E0-86F57716A25E}" srcOrd="1" destOrd="0" presId="urn:microsoft.com/office/officeart/2016/7/layout/LinProcess3"/>
    <dgm:cxn modelId="{C5C3B0C4-18DC-4916-ABAF-6A287C00BAA9}" type="presParOf" srcId="{ACE795D8-4182-4DF1-B098-DD0AD48044C8}" destId="{9A0277E3-55B2-4FAA-BDD3-FFC27311B05B}" srcOrd="2" destOrd="0" presId="urn:microsoft.com/office/officeart/2016/7/layout/LinProcess3"/>
    <dgm:cxn modelId="{FA398688-6697-4B8B-A789-FF729FC50671}" type="presParOf" srcId="{9A0277E3-55B2-4FAA-BDD3-FFC27311B05B}" destId="{AE95CEBE-1AD7-41D4-9CEE-5BA77CA8C01E}" srcOrd="0" destOrd="0" presId="urn:microsoft.com/office/officeart/2016/7/layout/LinProcess3"/>
    <dgm:cxn modelId="{67EE8417-B6AF-43C7-AA8C-3B90AB6AE1FE}" type="presParOf" srcId="{9A0277E3-55B2-4FAA-BDD3-FFC27311B05B}" destId="{AFA09309-0DCE-4477-82D3-AAF980A85A37}" srcOrd="1" destOrd="0" presId="urn:microsoft.com/office/officeart/2016/7/layout/LinProcess3"/>
    <dgm:cxn modelId="{5CE89ECF-B3C2-499B-BBDE-19538F56547F}" type="presParOf" srcId="{9A0277E3-55B2-4FAA-BDD3-FFC27311B05B}" destId="{70685E0F-5EC9-4D84-80D5-F2F78DC3CFFC}" srcOrd="2" destOrd="0" presId="urn:microsoft.com/office/officeart/2016/7/layout/LinProcess3"/>
    <dgm:cxn modelId="{D77D220A-12C7-4499-9660-B4B666A87129}" type="presParOf" srcId="{9A0277E3-55B2-4FAA-BDD3-FFC27311B05B}" destId="{E8E0C55E-232A-41CA-87BA-45B86ABED6ED}" srcOrd="3" destOrd="0" presId="urn:microsoft.com/office/officeart/2016/7/layout/Lin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2F69A6-0780-49EA-A6A8-3965C12489B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 rtlCol="0"/>
        <a:lstStyle/>
        <a:p>
          <a:pPr rtl="0"/>
          <a:endParaRPr lang="en-US"/>
        </a:p>
      </dgm:t>
    </dgm:pt>
    <dgm:pt modelId="{30269CC2-8DD6-4402-82F3-18F164A732FF}">
      <dgm:prSet custT="1"/>
      <dgm:spPr/>
      <dgm:t>
        <a:bodyPr rtlCol="0"/>
        <a:lstStyle/>
        <a:p>
          <a:pPr>
            <a:lnSpc>
              <a:spcPct val="100000"/>
            </a:lnSpc>
          </a:pPr>
          <a:r>
            <a:rPr lang="ru-RU" sz="1600" noProof="0" dirty="0">
              <a:solidFill>
                <a:schemeClr val="bg1"/>
              </a:solidFill>
              <a:latin typeface="+mn-lt"/>
            </a:rPr>
            <a:t>Изучение и противодействие экономической и организованной преступности </a:t>
          </a:r>
        </a:p>
        <a:p>
          <a:pPr>
            <a:lnSpc>
              <a:spcPct val="100000"/>
            </a:lnSpc>
          </a:pPr>
          <a:r>
            <a:rPr lang="ru-RU" sz="1600" noProof="0" dirty="0">
              <a:solidFill>
                <a:schemeClr val="bg1"/>
              </a:solidFill>
              <a:latin typeface="+mn-lt"/>
            </a:rPr>
            <a:t>(научные руководители – Ю.Г. Козлов, В.В. Александрова)</a:t>
          </a:r>
        </a:p>
      </dgm:t>
    </dgm:pt>
    <dgm:pt modelId="{4A8A3B18-A3DE-475C-8BF1-FB4B84DDA43B}" type="parTrans" cxnId="{813C1BD6-5A4A-43F4-8BF7-0645F72381AA}">
      <dgm:prSet/>
      <dgm:spPr/>
      <dgm:t>
        <a:bodyPr rtlCol="0"/>
        <a:lstStyle/>
        <a:p>
          <a:pPr rtl="0"/>
          <a:endParaRPr lang="ru-RU" noProof="0" dirty="0"/>
        </a:p>
      </dgm:t>
    </dgm:pt>
    <dgm:pt modelId="{2DAA2C1D-14F6-4BCA-B047-0B53ADD46F43}" type="sibTrans" cxnId="{813C1BD6-5A4A-43F4-8BF7-0645F72381AA}">
      <dgm:prSet/>
      <dgm:spPr/>
      <dgm:t>
        <a:bodyPr rtlCol="0"/>
        <a:lstStyle/>
        <a:p>
          <a:pPr rtl="0"/>
          <a:endParaRPr lang="ru-RU" noProof="0" dirty="0"/>
        </a:p>
      </dgm:t>
    </dgm:pt>
    <dgm:pt modelId="{2B87ECDB-C552-42F6-9B52-6548A18B206B}">
      <dgm:prSet custT="1"/>
      <dgm:spPr/>
      <dgm:t>
        <a:bodyPr rtlCol="0"/>
        <a:lstStyle/>
        <a:p>
          <a:pPr>
            <a:lnSpc>
              <a:spcPct val="100000"/>
            </a:lnSpc>
          </a:pPr>
          <a:r>
            <a:rPr lang="ru-RU" sz="160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Семейное насилие как уголовно-правовое и криминологическое явление: проблемы и перспективы противодействия </a:t>
          </a:r>
        </a:p>
        <a:p>
          <a:pPr>
            <a:lnSpc>
              <a:spcPct val="100000"/>
            </a:lnSpc>
          </a:pPr>
          <a:r>
            <a:rPr lang="ru-RU" sz="160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(научные руководители – А.А. Матвеева, П.А. Филиппов)</a:t>
          </a:r>
          <a:endParaRPr lang="ru-RU" sz="1600" kern="1200" noProof="0" dirty="0">
            <a:solidFill>
              <a:srgbClr val="FFFFFF"/>
            </a:solidFill>
            <a:latin typeface="Calibri"/>
            <a:ea typeface="+mn-ea"/>
            <a:cs typeface="+mn-cs"/>
          </a:endParaRPr>
        </a:p>
      </dgm:t>
    </dgm:pt>
    <dgm:pt modelId="{0DC560D9-C62C-41BA-8D68-CB78933BFF0C}" type="parTrans" cxnId="{91AFA996-5E3B-401C-B400-E70DBD4A4AB6}">
      <dgm:prSet/>
      <dgm:spPr/>
      <dgm:t>
        <a:bodyPr rtlCol="0"/>
        <a:lstStyle/>
        <a:p>
          <a:pPr rtl="0"/>
          <a:endParaRPr lang="ru-RU" noProof="0" dirty="0"/>
        </a:p>
      </dgm:t>
    </dgm:pt>
    <dgm:pt modelId="{80EFB54F-1AC8-40D9-981D-4C85160A5799}" type="sibTrans" cxnId="{91AFA996-5E3B-401C-B400-E70DBD4A4AB6}">
      <dgm:prSet/>
      <dgm:spPr/>
      <dgm:t>
        <a:bodyPr rtlCol="0"/>
        <a:lstStyle/>
        <a:p>
          <a:pPr rtl="0"/>
          <a:endParaRPr lang="ru-RU" noProof="0" dirty="0"/>
        </a:p>
      </dgm:t>
    </dgm:pt>
    <dgm:pt modelId="{419DF63C-9792-4EF5-9125-1EEF4D07C33F}">
      <dgm:prSet custT="1"/>
      <dgm:spPr/>
      <dgm:t>
        <a:bodyPr rtlCol="0"/>
        <a:lstStyle/>
        <a:p>
          <a:pPr>
            <a:lnSpc>
              <a:spcPct val="100000"/>
            </a:lnSpc>
          </a:pPr>
          <a:r>
            <a:rPr lang="ru-RU" sz="1600" kern="1200" noProof="0" dirty="0">
              <a:solidFill>
                <a:srgbClr val="FFFFFF"/>
              </a:solidFill>
              <a:latin typeface="Calibri"/>
              <a:ea typeface="+mn-ea"/>
              <a:cs typeface="+mn-cs"/>
            </a:rPr>
            <a:t>Криминологическая характеристика и противодействие коррупции</a:t>
          </a:r>
        </a:p>
        <a:p>
          <a:pPr>
            <a:lnSpc>
              <a:spcPct val="100000"/>
            </a:lnSpc>
          </a:pPr>
          <a:r>
            <a:rPr lang="ru-RU" sz="1600" kern="1200" noProof="0" dirty="0">
              <a:solidFill>
                <a:srgbClr val="FFFFFF"/>
              </a:solidFill>
              <a:latin typeface="Calibri"/>
              <a:ea typeface="+mn-ea"/>
              <a:cs typeface="+mn-cs"/>
            </a:rPr>
            <a:t> (научные руководители – Ю.Г. Козлов, В.В. Александрова)</a:t>
          </a:r>
        </a:p>
        <a:p>
          <a:pPr>
            <a:lnSpc>
              <a:spcPct val="100000"/>
            </a:lnSpc>
          </a:pPr>
          <a:endParaRPr lang="ru-RU" sz="1400" kern="1200" noProof="0" dirty="0">
            <a:solidFill>
              <a:schemeClr val="bg1"/>
            </a:solidFill>
          </a:endParaRPr>
        </a:p>
      </dgm:t>
    </dgm:pt>
    <dgm:pt modelId="{2B95E8EF-82FE-4F54-970D-D55C9AD8EC00}" type="parTrans" cxnId="{024B121E-3EE5-42C9-97D1-5E0D27C29DC3}">
      <dgm:prSet/>
      <dgm:spPr/>
      <dgm:t>
        <a:bodyPr rtlCol="0"/>
        <a:lstStyle/>
        <a:p>
          <a:pPr rtl="0"/>
          <a:endParaRPr lang="ru-RU" noProof="0" dirty="0"/>
        </a:p>
      </dgm:t>
    </dgm:pt>
    <dgm:pt modelId="{EA8773AB-BB82-4BF6-944E-80CD2086CE93}" type="sibTrans" cxnId="{024B121E-3EE5-42C9-97D1-5E0D27C29DC3}">
      <dgm:prSet/>
      <dgm:spPr/>
      <dgm:t>
        <a:bodyPr rtlCol="0"/>
        <a:lstStyle/>
        <a:p>
          <a:pPr rtl="0"/>
          <a:endParaRPr lang="ru-RU" noProof="0" dirty="0"/>
        </a:p>
      </dgm:t>
    </dgm:pt>
    <dgm:pt modelId="{1B1E513F-BEB7-483A-8F12-A8210AEF19E9}">
      <dgm:prSet custT="1"/>
      <dgm:spPr/>
      <dgm:t>
        <a:bodyPr rtlCol="0"/>
        <a:lstStyle/>
        <a:p>
          <a:pPr>
            <a:lnSpc>
              <a:spcPct val="100000"/>
            </a:lnSpc>
          </a:pPr>
          <a:r>
            <a:rPr lang="ru-RU" sz="1600" kern="1200" dirty="0" err="1">
              <a:solidFill>
                <a:srgbClr val="FFFFFF"/>
              </a:solidFill>
              <a:latin typeface="Calibri"/>
              <a:ea typeface="+mn-ea"/>
              <a:cs typeface="+mn-cs"/>
            </a:rPr>
            <a:t>Виктимология</a:t>
          </a:r>
          <a:r>
            <a:rPr lang="ru-RU" sz="160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 (научный руководитель – А.А. Матвеева)</a:t>
          </a:r>
          <a:endParaRPr lang="ru-RU" sz="1600" kern="1200" noProof="0" dirty="0">
            <a:solidFill>
              <a:srgbClr val="FFFFFF"/>
            </a:solidFill>
            <a:latin typeface="Calibri"/>
            <a:ea typeface="+mn-ea"/>
            <a:cs typeface="+mn-cs"/>
          </a:endParaRPr>
        </a:p>
      </dgm:t>
    </dgm:pt>
    <dgm:pt modelId="{DB284026-3063-4705-B72C-ADE04469BE6D}" type="parTrans" cxnId="{9CD469EF-CF99-411A-B4B3-5B2C59AF684C}">
      <dgm:prSet/>
      <dgm:spPr/>
      <dgm:t>
        <a:bodyPr rtlCol="0"/>
        <a:lstStyle/>
        <a:p>
          <a:pPr rtl="0"/>
          <a:endParaRPr lang="ru-RU" noProof="0" dirty="0"/>
        </a:p>
      </dgm:t>
    </dgm:pt>
    <dgm:pt modelId="{D99C9B80-BA48-46B7-8B67-372E2AFD9E86}" type="sibTrans" cxnId="{9CD469EF-CF99-411A-B4B3-5B2C59AF684C}">
      <dgm:prSet/>
      <dgm:spPr/>
      <dgm:t>
        <a:bodyPr rtlCol="0"/>
        <a:lstStyle/>
        <a:p>
          <a:pPr rtl="0"/>
          <a:endParaRPr lang="ru-RU" noProof="0" dirty="0"/>
        </a:p>
      </dgm:t>
    </dgm:pt>
    <dgm:pt modelId="{53A369BE-D8F4-4898-B904-10567126C70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600" dirty="0">
              <a:solidFill>
                <a:schemeClr val="bg1"/>
              </a:solidFill>
            </a:rPr>
            <a:t>Исследование некоторых актуальных проблем криминологии  </a:t>
          </a:r>
          <a:endParaRPr lang="en-US" sz="1600" dirty="0">
            <a:solidFill>
              <a:schemeClr val="bg1"/>
            </a:solidFill>
          </a:endParaRPr>
        </a:p>
        <a:p>
          <a:pPr>
            <a:lnSpc>
              <a:spcPct val="100000"/>
            </a:lnSpc>
          </a:pPr>
          <a:r>
            <a:rPr lang="ru-RU" sz="1600" dirty="0">
              <a:solidFill>
                <a:schemeClr val="bg1"/>
              </a:solidFill>
            </a:rPr>
            <a:t>(научные руководители – Ю.Г. Козлов, В.В. Александрова)</a:t>
          </a:r>
          <a:endParaRPr lang="ru-RU" sz="1600" noProof="0" dirty="0">
            <a:solidFill>
              <a:schemeClr val="bg1"/>
            </a:solidFill>
            <a:latin typeface="+mn-lt"/>
          </a:endParaRPr>
        </a:p>
      </dgm:t>
    </dgm:pt>
    <dgm:pt modelId="{6FF5A496-7277-48A7-8B47-3A61DA14D8A6}" type="parTrans" cxnId="{4048D244-1871-4C22-8E10-1B33BDC97264}">
      <dgm:prSet/>
      <dgm:spPr/>
      <dgm:t>
        <a:bodyPr/>
        <a:lstStyle/>
        <a:p>
          <a:endParaRPr lang="ru-RU"/>
        </a:p>
      </dgm:t>
    </dgm:pt>
    <dgm:pt modelId="{40C5D5B1-A182-4823-BEA2-225D7FBA1552}" type="sibTrans" cxnId="{4048D244-1871-4C22-8E10-1B33BDC97264}">
      <dgm:prSet/>
      <dgm:spPr/>
      <dgm:t>
        <a:bodyPr/>
        <a:lstStyle/>
        <a:p>
          <a:endParaRPr lang="ru-RU"/>
        </a:p>
      </dgm:t>
    </dgm:pt>
    <dgm:pt modelId="{05261D3E-3CC7-4C85-9E09-D67FC777908C}" type="pres">
      <dgm:prSet presAssocID="{162F69A6-0780-49EA-A6A8-3965C12489B2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C6FE9B-AED9-47D9-807F-76A517615FC1}" type="pres">
      <dgm:prSet presAssocID="{30269CC2-8DD6-4402-82F3-18F164A732FF}" presName="compNode" presStyleCnt="0"/>
      <dgm:spPr/>
    </dgm:pt>
    <dgm:pt modelId="{99698387-9DF3-4127-A7DE-FCE3F05A3470}" type="pres">
      <dgm:prSet presAssocID="{30269CC2-8DD6-4402-82F3-18F164A732FF}" presName="bgRect" presStyleLbl="bgShp" presStyleIdx="0" presStyleCnt="5"/>
      <dgm:spPr>
        <a:prstGeom prst="rect">
          <a:avLst/>
        </a:prstGeom>
        <a:gradFill rotWithShape="0">
          <a:gsLst>
            <a:gs pos="0">
              <a:schemeClr val="tx1">
                <a:lumMod val="75000"/>
                <a:lumOff val="25000"/>
              </a:schemeClr>
            </a:gs>
            <a:gs pos="15929">
              <a:schemeClr val="tx1">
                <a:lumMod val="85000"/>
                <a:lumOff val="15000"/>
              </a:schemeClr>
            </a:gs>
            <a:gs pos="97000">
              <a:schemeClr val="tx1">
                <a:lumMod val="85000"/>
                <a:lumOff val="15000"/>
              </a:schemeClr>
            </a:gs>
            <a:gs pos="100000">
              <a:schemeClr val="accent2">
                <a:lumMod val="75000"/>
              </a:schemeClr>
            </a:gs>
          </a:gsLst>
          <a:lin ang="10800000" scaled="0"/>
        </a:gradFill>
      </dgm:spPr>
    </dgm:pt>
    <dgm:pt modelId="{B52E1101-E263-4511-8D8F-5A215C912C41}" type="pres">
      <dgm:prSet presAssocID="{30269CC2-8DD6-4402-82F3-18F164A732FF}" presName="iconRect" presStyleLbl="node1" presStyleIdx="0" presStyleCnt="5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18EFBBAF-BD9F-4030-B8A4-57CCEB350921}" type="pres">
      <dgm:prSet presAssocID="{30269CC2-8DD6-4402-82F3-18F164A732FF}" presName="spaceRect" presStyleCnt="0"/>
      <dgm:spPr/>
    </dgm:pt>
    <dgm:pt modelId="{F113ED77-1650-49A8-987A-A13C2A50CEA5}" type="pres">
      <dgm:prSet presAssocID="{30269CC2-8DD6-4402-82F3-18F164A732FF}" presName="parTx" presStyleLbl="revTx" presStyleIdx="0" presStyleCnt="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084D1940-F8FF-48AA-A0CA-908C7645C951}" type="pres">
      <dgm:prSet presAssocID="{2DAA2C1D-14F6-4BCA-B047-0B53ADD46F43}" presName="sibTrans" presStyleCnt="0"/>
      <dgm:spPr/>
    </dgm:pt>
    <dgm:pt modelId="{E342741F-5F26-435E-80FB-2B7A00707761}" type="pres">
      <dgm:prSet presAssocID="{53A369BE-D8F4-4898-B904-10567126C709}" presName="compNode" presStyleCnt="0"/>
      <dgm:spPr/>
    </dgm:pt>
    <dgm:pt modelId="{A2F1CDC9-9F60-470B-8043-325CA7C693B7}" type="pres">
      <dgm:prSet presAssocID="{53A369BE-D8F4-4898-B904-10567126C709}" presName="bgRect" presStyleLbl="bgShp" presStyleIdx="1" presStyleCnt="5"/>
      <dgm:spPr>
        <a:xfrm>
          <a:off x="0" y="1251278"/>
          <a:ext cx="7324724" cy="93642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>
          <a:noFill/>
        </a:ln>
        <a:effectLst/>
      </dgm:spPr>
    </dgm:pt>
    <dgm:pt modelId="{74B45267-0440-4704-96C9-F47F07B1750C}" type="pres">
      <dgm:prSet presAssocID="{53A369BE-D8F4-4898-B904-10567126C709}" presName="iconRect" presStyleLbl="node1" presStyleIdx="1" presStyleCnt="5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</dgm:spPr>
    </dgm:pt>
    <dgm:pt modelId="{49581C76-5203-4474-BD07-F806EC1B2BAE}" type="pres">
      <dgm:prSet presAssocID="{53A369BE-D8F4-4898-B904-10567126C709}" presName="spaceRect" presStyleCnt="0"/>
      <dgm:spPr/>
    </dgm:pt>
    <dgm:pt modelId="{702DAA35-7395-4F4A-8AD1-309EEB2CD2FE}" type="pres">
      <dgm:prSet presAssocID="{53A369BE-D8F4-4898-B904-10567126C709}" presName="parTx" presStyleLbl="revTx" presStyleIdx="1" presStyleCnt="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34A46825-F148-4B70-8ADC-198649E76DEA}" type="pres">
      <dgm:prSet presAssocID="{40C5D5B1-A182-4823-BEA2-225D7FBA1552}" presName="sibTrans" presStyleCnt="0"/>
      <dgm:spPr/>
    </dgm:pt>
    <dgm:pt modelId="{922A9066-91F0-4494-8CF8-01F8511B6028}" type="pres">
      <dgm:prSet presAssocID="{2B87ECDB-C552-42F6-9B52-6548A18B206B}" presName="compNode" presStyleCnt="0"/>
      <dgm:spPr/>
    </dgm:pt>
    <dgm:pt modelId="{FA3369E0-5B38-4FDD-A9F5-22B9810A03F7}" type="pres">
      <dgm:prSet presAssocID="{2B87ECDB-C552-42F6-9B52-6548A18B206B}" presName="bgRect" presStyleLbl="bgShp" presStyleIdx="2" presStyleCnt="5"/>
      <dgm:spPr>
        <a:xfrm>
          <a:off x="0" y="1249576"/>
          <a:ext cx="6791323" cy="995920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>
          <a:noFill/>
        </a:ln>
        <a:effectLst/>
      </dgm:spPr>
    </dgm:pt>
    <dgm:pt modelId="{FADE9C4E-BFE3-4374-BE2C-676ED238ACF2}" type="pres">
      <dgm:prSet presAssocID="{2B87ECDB-C552-42F6-9B52-6548A18B206B}" presName="iconRect" presStyleLbl="node1" presStyleIdx="2" presStyleCnt="5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7000F0F2-143F-4CAE-BA6B-E9C401E5437A}" type="pres">
      <dgm:prSet presAssocID="{2B87ECDB-C552-42F6-9B52-6548A18B206B}" presName="spaceRect" presStyleCnt="0"/>
      <dgm:spPr/>
    </dgm:pt>
    <dgm:pt modelId="{AC018808-9CEA-4C61-8875-3E922AA167D7}" type="pres">
      <dgm:prSet presAssocID="{2B87ECDB-C552-42F6-9B52-6548A18B206B}" presName="parTx" presStyleLbl="revTx" presStyleIdx="2" presStyleCnt="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CE46B6BD-FA9F-4C65-8E75-D8C24C71657B}" type="pres">
      <dgm:prSet presAssocID="{80EFB54F-1AC8-40D9-981D-4C85160A5799}" presName="sibTrans" presStyleCnt="0"/>
      <dgm:spPr/>
    </dgm:pt>
    <dgm:pt modelId="{B12160B6-4EC8-4B4D-A1B2-F7F5F2795F75}" type="pres">
      <dgm:prSet presAssocID="{419DF63C-9792-4EF5-9125-1EEF4D07C33F}" presName="compNode" presStyleCnt="0"/>
      <dgm:spPr/>
    </dgm:pt>
    <dgm:pt modelId="{DB8ABDAA-976A-4A84-A3C3-277080E19DCA}" type="pres">
      <dgm:prSet presAssocID="{419DF63C-9792-4EF5-9125-1EEF4D07C33F}" presName="bgRect" presStyleLbl="bgShp" presStyleIdx="3" presStyleCnt="5"/>
      <dgm:spPr>
        <a:xfrm>
          <a:off x="0" y="2494477"/>
          <a:ext cx="6791323" cy="995920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>
          <a:noFill/>
        </a:ln>
        <a:effectLst/>
      </dgm:spPr>
    </dgm:pt>
    <dgm:pt modelId="{D335376E-740A-4A47-BC5B-3381DE731CE0}" type="pres">
      <dgm:prSet presAssocID="{419DF63C-9792-4EF5-9125-1EEF4D07C33F}" presName="iconRect" presStyleLbl="node1" presStyleIdx="3" presStyleCnt="5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Enrollment"/>
        </a:ext>
      </dgm:extLst>
    </dgm:pt>
    <dgm:pt modelId="{BCDE90E0-E45B-4C79-BE60-A53702208276}" type="pres">
      <dgm:prSet presAssocID="{419DF63C-9792-4EF5-9125-1EEF4D07C33F}" presName="spaceRect" presStyleCnt="0"/>
      <dgm:spPr/>
    </dgm:pt>
    <dgm:pt modelId="{8409F791-340A-4625-9294-3E680D66DB63}" type="pres">
      <dgm:prSet presAssocID="{419DF63C-9792-4EF5-9125-1EEF4D07C33F}" presName="parTx" presStyleLbl="revTx" presStyleIdx="3" presStyleCnt="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D4892BA4-47FA-499C-84FA-3A971E9AFE41}" type="pres">
      <dgm:prSet presAssocID="{EA8773AB-BB82-4BF6-944E-80CD2086CE93}" presName="sibTrans" presStyleCnt="0"/>
      <dgm:spPr/>
    </dgm:pt>
    <dgm:pt modelId="{390D1410-0CB7-44D5-903C-C35615DE86E1}" type="pres">
      <dgm:prSet presAssocID="{1B1E513F-BEB7-483A-8F12-A8210AEF19E9}" presName="compNode" presStyleCnt="0"/>
      <dgm:spPr/>
    </dgm:pt>
    <dgm:pt modelId="{C2FCE80A-DCA0-4D7F-8F72-19CB2337E588}" type="pres">
      <dgm:prSet presAssocID="{1B1E513F-BEB7-483A-8F12-A8210AEF19E9}" presName="bgRect" presStyleLbl="bgShp" presStyleIdx="4" presStyleCnt="5"/>
      <dgm:spPr>
        <a:xfrm>
          <a:off x="0" y="3739377"/>
          <a:ext cx="6791323" cy="995920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>
          <a:noFill/>
        </a:ln>
        <a:effectLst/>
      </dgm:spPr>
    </dgm:pt>
    <dgm:pt modelId="{1B0B9210-632F-4BB5-B140-1FA20D3CF123}" type="pres">
      <dgm:prSet presAssocID="{1B1E513F-BEB7-483A-8F12-A8210AEF19E9}" presName="iconRect" presStyleLbl="node1" presStyleIdx="4" presStyleCnt="5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E9B85894-F3EF-4216-9DD4-962DCF409217}" type="pres">
      <dgm:prSet presAssocID="{1B1E513F-BEB7-483A-8F12-A8210AEF19E9}" presName="spaceRect" presStyleCnt="0"/>
      <dgm:spPr/>
    </dgm:pt>
    <dgm:pt modelId="{3CBA7321-E2AC-48FD-B351-CE3C9A4CE924}" type="pres">
      <dgm:prSet presAssocID="{1B1E513F-BEB7-483A-8F12-A8210AEF19E9}" presName="parTx" presStyleLbl="revTx" presStyleIdx="4" presStyleCnt="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D7E7903A-483E-4876-8C77-EEB10661B95B}" type="presOf" srcId="{1B1E513F-BEB7-483A-8F12-A8210AEF19E9}" destId="{3CBA7321-E2AC-48FD-B351-CE3C9A4CE924}" srcOrd="0" destOrd="0" presId="urn:microsoft.com/office/officeart/2018/2/layout/IconVerticalSolidList"/>
    <dgm:cxn modelId="{7F77D1ED-2343-4635-9FDF-CF5C9D2B3315}" type="presOf" srcId="{162F69A6-0780-49EA-A6A8-3965C12489B2}" destId="{05261D3E-3CC7-4C85-9E09-D67FC777908C}" srcOrd="0" destOrd="0" presId="urn:microsoft.com/office/officeart/2018/2/layout/IconVerticalSolidList"/>
    <dgm:cxn modelId="{94094AE8-C4BD-40B5-A71B-8CA87F7AD3BC}" type="presOf" srcId="{53A369BE-D8F4-4898-B904-10567126C709}" destId="{702DAA35-7395-4F4A-8AD1-309EEB2CD2FE}" srcOrd="0" destOrd="0" presId="urn:microsoft.com/office/officeart/2018/2/layout/IconVerticalSolidList"/>
    <dgm:cxn modelId="{813C1BD6-5A4A-43F4-8BF7-0645F72381AA}" srcId="{162F69A6-0780-49EA-A6A8-3965C12489B2}" destId="{30269CC2-8DD6-4402-82F3-18F164A732FF}" srcOrd="0" destOrd="0" parTransId="{4A8A3B18-A3DE-475C-8BF1-FB4B84DDA43B}" sibTransId="{2DAA2C1D-14F6-4BCA-B047-0B53ADD46F43}"/>
    <dgm:cxn modelId="{9CD469EF-CF99-411A-B4B3-5B2C59AF684C}" srcId="{162F69A6-0780-49EA-A6A8-3965C12489B2}" destId="{1B1E513F-BEB7-483A-8F12-A8210AEF19E9}" srcOrd="4" destOrd="0" parTransId="{DB284026-3063-4705-B72C-ADE04469BE6D}" sibTransId="{D99C9B80-BA48-46B7-8B67-372E2AFD9E86}"/>
    <dgm:cxn modelId="{C9B7BD43-67DC-4CD4-86B0-92B8BFA59068}" type="presOf" srcId="{2B87ECDB-C552-42F6-9B52-6548A18B206B}" destId="{AC018808-9CEA-4C61-8875-3E922AA167D7}" srcOrd="0" destOrd="0" presId="urn:microsoft.com/office/officeart/2018/2/layout/IconVerticalSolidList"/>
    <dgm:cxn modelId="{024B121E-3EE5-42C9-97D1-5E0D27C29DC3}" srcId="{162F69A6-0780-49EA-A6A8-3965C12489B2}" destId="{419DF63C-9792-4EF5-9125-1EEF4D07C33F}" srcOrd="3" destOrd="0" parTransId="{2B95E8EF-82FE-4F54-970D-D55C9AD8EC00}" sibTransId="{EA8773AB-BB82-4BF6-944E-80CD2086CE93}"/>
    <dgm:cxn modelId="{92648A4D-7D0D-48F5-96E4-BF8EC541B3A9}" type="presOf" srcId="{419DF63C-9792-4EF5-9125-1EEF4D07C33F}" destId="{8409F791-340A-4625-9294-3E680D66DB63}" srcOrd="0" destOrd="0" presId="urn:microsoft.com/office/officeart/2018/2/layout/IconVerticalSolidList"/>
    <dgm:cxn modelId="{4048D244-1871-4C22-8E10-1B33BDC97264}" srcId="{162F69A6-0780-49EA-A6A8-3965C12489B2}" destId="{53A369BE-D8F4-4898-B904-10567126C709}" srcOrd="1" destOrd="0" parTransId="{6FF5A496-7277-48A7-8B47-3A61DA14D8A6}" sibTransId="{40C5D5B1-A182-4823-BEA2-225D7FBA1552}"/>
    <dgm:cxn modelId="{91AFA996-5E3B-401C-B400-E70DBD4A4AB6}" srcId="{162F69A6-0780-49EA-A6A8-3965C12489B2}" destId="{2B87ECDB-C552-42F6-9B52-6548A18B206B}" srcOrd="2" destOrd="0" parTransId="{0DC560D9-C62C-41BA-8D68-CB78933BFF0C}" sibTransId="{80EFB54F-1AC8-40D9-981D-4C85160A5799}"/>
    <dgm:cxn modelId="{175EB5FF-CD0E-4495-8FA8-F19D1233730A}" type="presOf" srcId="{30269CC2-8DD6-4402-82F3-18F164A732FF}" destId="{F113ED77-1650-49A8-987A-A13C2A50CEA5}" srcOrd="0" destOrd="0" presId="urn:microsoft.com/office/officeart/2018/2/layout/IconVerticalSolidList"/>
    <dgm:cxn modelId="{B6784D09-C55E-4568-A257-9A4C076E72A2}" type="presParOf" srcId="{05261D3E-3CC7-4C85-9E09-D67FC777908C}" destId="{25C6FE9B-AED9-47D9-807F-76A517615FC1}" srcOrd="0" destOrd="0" presId="urn:microsoft.com/office/officeart/2018/2/layout/IconVerticalSolidList"/>
    <dgm:cxn modelId="{918FF3CA-876D-40FA-841A-AB5A28A77ED2}" type="presParOf" srcId="{25C6FE9B-AED9-47D9-807F-76A517615FC1}" destId="{99698387-9DF3-4127-A7DE-FCE3F05A3470}" srcOrd="0" destOrd="0" presId="urn:microsoft.com/office/officeart/2018/2/layout/IconVerticalSolidList"/>
    <dgm:cxn modelId="{9E8C0B32-A7B3-460A-83CF-493652F6403A}" type="presParOf" srcId="{25C6FE9B-AED9-47D9-807F-76A517615FC1}" destId="{B52E1101-E263-4511-8D8F-5A215C912C41}" srcOrd="1" destOrd="0" presId="urn:microsoft.com/office/officeart/2018/2/layout/IconVerticalSolidList"/>
    <dgm:cxn modelId="{BF3562AE-51B6-4827-AC2A-02A6C7EE6F5E}" type="presParOf" srcId="{25C6FE9B-AED9-47D9-807F-76A517615FC1}" destId="{18EFBBAF-BD9F-4030-B8A4-57CCEB350921}" srcOrd="2" destOrd="0" presId="urn:microsoft.com/office/officeart/2018/2/layout/IconVerticalSolidList"/>
    <dgm:cxn modelId="{04E3ADEA-CCED-42DB-834F-C02041D4F81B}" type="presParOf" srcId="{25C6FE9B-AED9-47D9-807F-76A517615FC1}" destId="{F113ED77-1650-49A8-987A-A13C2A50CEA5}" srcOrd="3" destOrd="0" presId="urn:microsoft.com/office/officeart/2018/2/layout/IconVerticalSolidList"/>
    <dgm:cxn modelId="{F6438E6C-D016-4A64-9005-13CAA2685ADD}" type="presParOf" srcId="{05261D3E-3CC7-4C85-9E09-D67FC777908C}" destId="{084D1940-F8FF-48AA-A0CA-908C7645C951}" srcOrd="1" destOrd="0" presId="urn:microsoft.com/office/officeart/2018/2/layout/IconVerticalSolidList"/>
    <dgm:cxn modelId="{13027E34-6B5A-4D13-AB71-76894EBE9ACA}" type="presParOf" srcId="{05261D3E-3CC7-4C85-9E09-D67FC777908C}" destId="{E342741F-5F26-435E-80FB-2B7A00707761}" srcOrd="2" destOrd="0" presId="urn:microsoft.com/office/officeart/2018/2/layout/IconVerticalSolidList"/>
    <dgm:cxn modelId="{C545E7F2-8A47-49BA-B607-FAAFF8994C14}" type="presParOf" srcId="{E342741F-5F26-435E-80FB-2B7A00707761}" destId="{A2F1CDC9-9F60-470B-8043-325CA7C693B7}" srcOrd="0" destOrd="0" presId="urn:microsoft.com/office/officeart/2018/2/layout/IconVerticalSolidList"/>
    <dgm:cxn modelId="{28388669-6B9E-43A6-AE6E-B097283E8247}" type="presParOf" srcId="{E342741F-5F26-435E-80FB-2B7A00707761}" destId="{74B45267-0440-4704-96C9-F47F07B1750C}" srcOrd="1" destOrd="0" presId="urn:microsoft.com/office/officeart/2018/2/layout/IconVerticalSolidList"/>
    <dgm:cxn modelId="{0D21DF7E-21BD-45A0-AAC3-1DE94E4725D4}" type="presParOf" srcId="{E342741F-5F26-435E-80FB-2B7A00707761}" destId="{49581C76-5203-4474-BD07-F806EC1B2BAE}" srcOrd="2" destOrd="0" presId="urn:microsoft.com/office/officeart/2018/2/layout/IconVerticalSolidList"/>
    <dgm:cxn modelId="{7F73EE95-1412-4929-9BED-1C0F481A0634}" type="presParOf" srcId="{E342741F-5F26-435E-80FB-2B7A00707761}" destId="{702DAA35-7395-4F4A-8AD1-309EEB2CD2FE}" srcOrd="3" destOrd="0" presId="urn:microsoft.com/office/officeart/2018/2/layout/IconVerticalSolidList"/>
    <dgm:cxn modelId="{3BD88169-082C-4B22-9445-07EFB7FC7F1D}" type="presParOf" srcId="{05261D3E-3CC7-4C85-9E09-D67FC777908C}" destId="{34A46825-F148-4B70-8ADC-198649E76DEA}" srcOrd="3" destOrd="0" presId="urn:microsoft.com/office/officeart/2018/2/layout/IconVerticalSolidList"/>
    <dgm:cxn modelId="{CEB88A46-381C-4FB3-B5C2-36F0205865FC}" type="presParOf" srcId="{05261D3E-3CC7-4C85-9E09-D67FC777908C}" destId="{922A9066-91F0-4494-8CF8-01F8511B6028}" srcOrd="4" destOrd="0" presId="urn:microsoft.com/office/officeart/2018/2/layout/IconVerticalSolidList"/>
    <dgm:cxn modelId="{D1B45BFC-BE7D-41A5-ACF1-DDC855C4E453}" type="presParOf" srcId="{922A9066-91F0-4494-8CF8-01F8511B6028}" destId="{FA3369E0-5B38-4FDD-A9F5-22B9810A03F7}" srcOrd="0" destOrd="0" presId="urn:microsoft.com/office/officeart/2018/2/layout/IconVerticalSolidList"/>
    <dgm:cxn modelId="{4643A976-3E27-4CAA-B7FC-B0B83CAF8B1F}" type="presParOf" srcId="{922A9066-91F0-4494-8CF8-01F8511B6028}" destId="{FADE9C4E-BFE3-4374-BE2C-676ED238ACF2}" srcOrd="1" destOrd="0" presId="urn:microsoft.com/office/officeart/2018/2/layout/IconVerticalSolidList"/>
    <dgm:cxn modelId="{D766C06F-7B8D-459C-9FB9-C58229C29760}" type="presParOf" srcId="{922A9066-91F0-4494-8CF8-01F8511B6028}" destId="{7000F0F2-143F-4CAE-BA6B-E9C401E5437A}" srcOrd="2" destOrd="0" presId="urn:microsoft.com/office/officeart/2018/2/layout/IconVerticalSolidList"/>
    <dgm:cxn modelId="{150742EF-413B-4B94-8C6E-7E0DC782FB81}" type="presParOf" srcId="{922A9066-91F0-4494-8CF8-01F8511B6028}" destId="{AC018808-9CEA-4C61-8875-3E922AA167D7}" srcOrd="3" destOrd="0" presId="urn:microsoft.com/office/officeart/2018/2/layout/IconVerticalSolidList"/>
    <dgm:cxn modelId="{8C73B2A2-55AA-4BE8-A101-760B33AD8140}" type="presParOf" srcId="{05261D3E-3CC7-4C85-9E09-D67FC777908C}" destId="{CE46B6BD-FA9F-4C65-8E75-D8C24C71657B}" srcOrd="5" destOrd="0" presId="urn:microsoft.com/office/officeart/2018/2/layout/IconVerticalSolidList"/>
    <dgm:cxn modelId="{18BE3019-0E90-4C32-A988-157009864AD2}" type="presParOf" srcId="{05261D3E-3CC7-4C85-9E09-D67FC777908C}" destId="{B12160B6-4EC8-4B4D-A1B2-F7F5F2795F75}" srcOrd="6" destOrd="0" presId="urn:microsoft.com/office/officeart/2018/2/layout/IconVerticalSolidList"/>
    <dgm:cxn modelId="{2EEC68C7-29BF-4C02-91C1-17C5C78737B5}" type="presParOf" srcId="{B12160B6-4EC8-4B4D-A1B2-F7F5F2795F75}" destId="{DB8ABDAA-976A-4A84-A3C3-277080E19DCA}" srcOrd="0" destOrd="0" presId="urn:microsoft.com/office/officeart/2018/2/layout/IconVerticalSolidList"/>
    <dgm:cxn modelId="{F1D89C2A-76D1-4569-963D-1C92D0A16E1C}" type="presParOf" srcId="{B12160B6-4EC8-4B4D-A1B2-F7F5F2795F75}" destId="{D335376E-740A-4A47-BC5B-3381DE731CE0}" srcOrd="1" destOrd="0" presId="urn:microsoft.com/office/officeart/2018/2/layout/IconVerticalSolidList"/>
    <dgm:cxn modelId="{4E76AE4D-E418-463B-994D-6DDD4BE738C0}" type="presParOf" srcId="{B12160B6-4EC8-4B4D-A1B2-F7F5F2795F75}" destId="{BCDE90E0-E45B-4C79-BE60-A53702208276}" srcOrd="2" destOrd="0" presId="urn:microsoft.com/office/officeart/2018/2/layout/IconVerticalSolidList"/>
    <dgm:cxn modelId="{A3104C94-C425-4DC0-8A01-7FDFF0F35AAA}" type="presParOf" srcId="{B12160B6-4EC8-4B4D-A1B2-F7F5F2795F75}" destId="{8409F791-340A-4625-9294-3E680D66DB63}" srcOrd="3" destOrd="0" presId="urn:microsoft.com/office/officeart/2018/2/layout/IconVerticalSolidList"/>
    <dgm:cxn modelId="{605473B3-8AA5-4EE0-BFBA-3AB749038A35}" type="presParOf" srcId="{05261D3E-3CC7-4C85-9E09-D67FC777908C}" destId="{D4892BA4-47FA-499C-84FA-3A971E9AFE41}" srcOrd="7" destOrd="0" presId="urn:microsoft.com/office/officeart/2018/2/layout/IconVerticalSolidList"/>
    <dgm:cxn modelId="{CC9F31C5-774B-4FC3-9646-7E0EFDB54727}" type="presParOf" srcId="{05261D3E-3CC7-4C85-9E09-D67FC777908C}" destId="{390D1410-0CB7-44D5-903C-C35615DE86E1}" srcOrd="8" destOrd="0" presId="urn:microsoft.com/office/officeart/2018/2/layout/IconVerticalSolidList"/>
    <dgm:cxn modelId="{34A9E1BF-6D83-4701-9E7B-CBCD8074AEAA}" type="presParOf" srcId="{390D1410-0CB7-44D5-903C-C35615DE86E1}" destId="{C2FCE80A-DCA0-4D7F-8F72-19CB2337E588}" srcOrd="0" destOrd="0" presId="urn:microsoft.com/office/officeart/2018/2/layout/IconVerticalSolidList"/>
    <dgm:cxn modelId="{2682A58B-536A-49D1-A507-E48E245F1609}" type="presParOf" srcId="{390D1410-0CB7-44D5-903C-C35615DE86E1}" destId="{1B0B9210-632F-4BB5-B140-1FA20D3CF123}" srcOrd="1" destOrd="0" presId="urn:microsoft.com/office/officeart/2018/2/layout/IconVerticalSolidList"/>
    <dgm:cxn modelId="{59D669F7-8B16-4888-95F6-5986C0AFE631}" type="presParOf" srcId="{390D1410-0CB7-44D5-903C-C35615DE86E1}" destId="{E9B85894-F3EF-4216-9DD4-962DCF409217}" srcOrd="2" destOrd="0" presId="urn:microsoft.com/office/officeart/2018/2/layout/IconVerticalSolidList"/>
    <dgm:cxn modelId="{BD8D7B70-D5A5-475A-9EAE-2DF74A65E7A7}" type="presParOf" srcId="{390D1410-0CB7-44D5-903C-C35615DE86E1}" destId="{3CBA7321-E2AC-48FD-B351-CE3C9A4CE92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A872F9-A5B8-4211-9FCD-79722E167124}">
      <dsp:nvSpPr>
        <dsp:cNvPr id="0" name=""/>
        <dsp:cNvSpPr/>
      </dsp:nvSpPr>
      <dsp:spPr>
        <a:xfrm>
          <a:off x="1283" y="0"/>
          <a:ext cx="5006206" cy="4351338"/>
        </a:xfrm>
        <a:prstGeom prst="rect">
          <a:avLst/>
        </a:prstGeom>
        <a:gradFill rotWithShape="0">
          <a:gsLst>
            <a:gs pos="1000">
              <a:schemeClr val="tx1">
                <a:lumMod val="85000"/>
                <a:lumOff val="15000"/>
              </a:schemeClr>
            </a:gs>
            <a:gs pos="100000">
              <a:schemeClr val="accent2">
                <a:lumMod val="50000"/>
              </a:schemeClr>
            </a:gs>
          </a:gsLst>
          <a:lin ang="12600000" scaled="0"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0303" tIns="330200" rIns="390303" bIns="330200" numCol="1" spcCol="1270" rtlCol="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solidFill>
              <a:schemeClr val="bg1"/>
            </a:solidFill>
            <a:latin typeface="Sitka Small" panose="02000505000000020004" pitchFamily="2" charset="0"/>
          </a:endParaRP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bg1"/>
              </a:solidFill>
              <a:latin typeface="Sitka Small" panose="02000505000000020004" pitchFamily="2" charset="0"/>
            </a:rPr>
            <a:t>Научный руководитель школы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bg1"/>
              </a:solidFill>
              <a:latin typeface="Sitka Small" panose="02000505000000020004" pitchFamily="2" charset="0"/>
            </a:rPr>
            <a:t>Козлов Юрий Георгиевич, </a:t>
          </a:r>
          <a:r>
            <a:rPr lang="ru-RU" sz="2000" kern="1200" dirty="0" err="1">
              <a:solidFill>
                <a:schemeClr val="bg1"/>
              </a:solidFill>
              <a:latin typeface="Sitka Small" panose="02000505000000020004" pitchFamily="2" charset="0"/>
            </a:rPr>
            <a:t>к.ю.н</a:t>
          </a:r>
          <a:r>
            <a:rPr lang="ru-RU" sz="2000" kern="1200" dirty="0">
              <a:solidFill>
                <a:schemeClr val="bg1"/>
              </a:solidFill>
              <a:latin typeface="Sitka Small" panose="02000505000000020004" pitchFamily="2" charset="0"/>
            </a:rPr>
            <a:t>., доцент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bg1"/>
              </a:solidFill>
              <a:latin typeface="Sitka Small" panose="02000505000000020004" pitchFamily="2" charset="0"/>
            </a:rPr>
            <a:t>e-mail: </a:t>
          </a:r>
          <a:r>
            <a:rPr lang="en-US" sz="1800" kern="1200" dirty="0">
              <a:solidFill>
                <a:schemeClr val="bg1"/>
              </a:solidFill>
              <a:latin typeface="Sitka Small" panose="02000505000000020004" pitchFamily="2" charset="0"/>
              <a:hlinkClick xmlns:r="http://schemas.openxmlformats.org/officeDocument/2006/relationships" r:id="rId1"/>
            </a:rPr>
            <a:t>ygk2607@gmail.com</a:t>
          </a:r>
          <a:r>
            <a:rPr lang="ru-RU" sz="1800" kern="1200" dirty="0">
              <a:solidFill>
                <a:schemeClr val="bg1"/>
              </a:solidFill>
              <a:latin typeface="Sitka Small" panose="02000505000000020004" pitchFamily="2" charset="0"/>
            </a:rPr>
            <a:t> 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" sz="1600" kern="1200" noProof="1">
            <a:solidFill>
              <a:schemeClr val="bg1"/>
            </a:solidFill>
          </a:endParaRPr>
        </a:p>
      </dsp:txBody>
      <dsp:txXfrm>
        <a:off x="1283" y="1653508"/>
        <a:ext cx="5006206" cy="2610802"/>
      </dsp:txXfrm>
    </dsp:sp>
    <dsp:sp modelId="{8157E768-0524-44F1-8F00-7DF53576D2D6}">
      <dsp:nvSpPr>
        <dsp:cNvPr id="0" name=""/>
        <dsp:cNvSpPr/>
      </dsp:nvSpPr>
      <dsp:spPr>
        <a:xfrm>
          <a:off x="2098899" y="435133"/>
          <a:ext cx="810974" cy="1305401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227" tIns="12700" rIns="63227" bIns="12700" numCol="1" spcCol="1270" rtlCol="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kern="1200" dirty="0"/>
        </a:p>
      </dsp:txBody>
      <dsp:txXfrm>
        <a:off x="2098899" y="435133"/>
        <a:ext cx="810974" cy="1305401"/>
      </dsp:txXfrm>
    </dsp:sp>
    <dsp:sp modelId="{676D607A-85D2-4EAF-B264-A9D94B61A4FF}">
      <dsp:nvSpPr>
        <dsp:cNvPr id="0" name=""/>
        <dsp:cNvSpPr/>
      </dsp:nvSpPr>
      <dsp:spPr>
        <a:xfrm>
          <a:off x="1283" y="4351266"/>
          <a:ext cx="5006206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95CEBE-1AD7-41D4-9CEE-5BA77CA8C01E}">
      <dsp:nvSpPr>
        <dsp:cNvPr id="0" name=""/>
        <dsp:cNvSpPr/>
      </dsp:nvSpPr>
      <dsp:spPr>
        <a:xfrm>
          <a:off x="5508110" y="0"/>
          <a:ext cx="5006206" cy="4351338"/>
        </a:xfrm>
        <a:prstGeom prst="rect">
          <a:avLst/>
        </a:prstGeom>
        <a:gradFill rotWithShape="0">
          <a:gsLst>
            <a:gs pos="1000">
              <a:srgbClr val="000000">
                <a:lumMod val="85000"/>
                <a:lumOff val="15000"/>
              </a:srgbClr>
            </a:gs>
            <a:gs pos="100000">
              <a:srgbClr val="17B2D1">
                <a:lumMod val="50000"/>
              </a:srgbClr>
            </a:gs>
          </a:gsLst>
          <a:lin ang="12600000" scaled="0"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rtlCol="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>
            <a:solidFill>
              <a:schemeClr val="bg1"/>
            </a:solidFill>
          </a:endParaRPr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bg1"/>
              </a:solidFill>
              <a:latin typeface="Sitka Small" panose="02000505000000020004" pitchFamily="2" charset="0"/>
            </a:rPr>
            <a:t>Научный руководитель школы</a:t>
          </a:r>
          <a:endParaRPr lang="ru-RU" sz="2000" kern="1200" dirty="0">
            <a:solidFill>
              <a:srgbClr val="FFFFFF"/>
            </a:solidFill>
            <a:latin typeface="Sitka Small" panose="02000505000000020004" pitchFamily="2" charset="0"/>
            <a:ea typeface="+mn-ea"/>
            <a:cs typeface="+mn-cs"/>
          </a:endParaRPr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FFFFFF"/>
              </a:solidFill>
              <a:latin typeface="Sitka Small" panose="02000505000000020004" pitchFamily="2" charset="0"/>
              <a:ea typeface="+mn-ea"/>
              <a:cs typeface="+mn-cs"/>
            </a:rPr>
            <a:t>Матвеева Анастасия Алексеевна, </a:t>
          </a:r>
          <a:r>
            <a:rPr lang="ru-RU" sz="2000" kern="1200" dirty="0" err="1">
              <a:solidFill>
                <a:srgbClr val="FFFFFF"/>
              </a:solidFill>
              <a:latin typeface="Sitka Small" panose="02000505000000020004" pitchFamily="2" charset="0"/>
              <a:ea typeface="+mn-ea"/>
              <a:cs typeface="+mn-cs"/>
            </a:rPr>
            <a:t>к.ю.н</a:t>
          </a:r>
          <a:r>
            <a:rPr lang="ru-RU" sz="2000" kern="1200" dirty="0">
              <a:solidFill>
                <a:srgbClr val="FFFFFF"/>
              </a:solidFill>
              <a:latin typeface="Sitka Small" panose="02000505000000020004" pitchFamily="2" charset="0"/>
              <a:ea typeface="+mn-ea"/>
              <a:cs typeface="+mn-cs"/>
            </a:rPr>
            <a:t>., доцент</a:t>
          </a:r>
        </a:p>
        <a:p>
          <a:pPr>
            <a:spcBef>
              <a:spcPct val="0"/>
            </a:spcBef>
          </a:pPr>
          <a:r>
            <a:rPr lang="en-US" sz="1800" kern="1200" dirty="0">
              <a:solidFill>
                <a:srgbClr val="FFFFFF"/>
              </a:solidFill>
              <a:latin typeface="Sitka Small" panose="02000505000000020004" pitchFamily="2" charset="0"/>
              <a:ea typeface="+mn-ea"/>
              <a:cs typeface="+mn-cs"/>
            </a:rPr>
            <a:t>e-mail: </a:t>
          </a:r>
          <a:r>
            <a:rPr lang="en-US" sz="1800" kern="1200" dirty="0">
              <a:solidFill>
                <a:srgbClr val="FFFFFF"/>
              </a:solidFill>
              <a:latin typeface="Sitka Small" panose="02000505000000020004" pitchFamily="2" charset="0"/>
              <a:ea typeface="+mn-ea"/>
              <a:cs typeface="+mn-cs"/>
              <a:hlinkClick xmlns:r="http://schemas.openxmlformats.org/officeDocument/2006/relationships" r:id="rId2"/>
            </a:rPr>
            <a:t>nastya_matveeva@inbox.ru</a:t>
          </a:r>
          <a:r>
            <a:rPr lang="ru-RU" sz="1800" kern="1200" dirty="0">
              <a:solidFill>
                <a:srgbClr val="FFFFFF"/>
              </a:solidFill>
              <a:latin typeface="Sitka Small" panose="02000505000000020004" pitchFamily="2" charset="0"/>
              <a:ea typeface="+mn-ea"/>
              <a:cs typeface="+mn-cs"/>
            </a:rPr>
            <a:t> </a:t>
          </a:r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solidFill>
              <a:srgbClr val="FFFFFF"/>
            </a:solidFill>
            <a:latin typeface="Calibri"/>
            <a:ea typeface="+mn-ea"/>
            <a:cs typeface="+mn-cs"/>
          </a:endParaRPr>
        </a:p>
      </dsp:txBody>
      <dsp:txXfrm>
        <a:off x="5508110" y="1653508"/>
        <a:ext cx="5006206" cy="2610802"/>
      </dsp:txXfrm>
    </dsp:sp>
    <dsp:sp modelId="{AFA09309-0DCE-4477-82D3-AAF980A85A37}">
      <dsp:nvSpPr>
        <dsp:cNvPr id="0" name=""/>
        <dsp:cNvSpPr/>
      </dsp:nvSpPr>
      <dsp:spPr>
        <a:xfrm>
          <a:off x="7358512" y="398830"/>
          <a:ext cx="1305401" cy="1378007"/>
        </a:xfrm>
        <a:prstGeom prst="rect">
          <a:avLst/>
        </a:prstGeom>
        <a:blipFill rotWithShape="0">
          <a:blip xmlns:r="http://schemas.openxmlformats.org/officeDocument/2006/relationships" r:embed="rId3"/>
          <a:srcRect/>
          <a:stretch>
            <a:fillRect l="-25000" r="-25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227" tIns="12700" rIns="63227" bIns="12700" numCol="1" spcCol="1270" rtlCol="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kern="1200" dirty="0"/>
        </a:p>
      </dsp:txBody>
      <dsp:txXfrm>
        <a:off x="7358512" y="398830"/>
        <a:ext cx="1305401" cy="1378007"/>
      </dsp:txXfrm>
    </dsp:sp>
    <dsp:sp modelId="{70685E0F-5EC9-4D84-80D5-F2F78DC3CFFC}">
      <dsp:nvSpPr>
        <dsp:cNvPr id="0" name=""/>
        <dsp:cNvSpPr/>
      </dsp:nvSpPr>
      <dsp:spPr>
        <a:xfrm>
          <a:off x="5508110" y="4351266"/>
          <a:ext cx="5006206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A872F9-A5B8-4211-9FCD-79722E167124}">
      <dsp:nvSpPr>
        <dsp:cNvPr id="0" name=""/>
        <dsp:cNvSpPr/>
      </dsp:nvSpPr>
      <dsp:spPr>
        <a:xfrm>
          <a:off x="1283" y="0"/>
          <a:ext cx="5006206" cy="4351338"/>
        </a:xfrm>
        <a:prstGeom prst="rect">
          <a:avLst/>
        </a:prstGeom>
        <a:gradFill rotWithShape="0">
          <a:gsLst>
            <a:gs pos="1000">
              <a:schemeClr val="tx1">
                <a:lumMod val="85000"/>
                <a:lumOff val="15000"/>
              </a:schemeClr>
            </a:gs>
            <a:gs pos="100000">
              <a:schemeClr val="accent2">
                <a:lumMod val="50000"/>
              </a:schemeClr>
            </a:gs>
          </a:gsLst>
          <a:lin ang="12600000" scaled="0"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0303" tIns="330200" rIns="390303" bIns="330200" numCol="1" spcCol="1270" rtlCol="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solidFill>
              <a:schemeClr val="bg1"/>
            </a:solidFill>
            <a:latin typeface="Sitka Small" panose="02000505000000020004" pitchFamily="2" charset="0"/>
          </a:endParaRP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bg1"/>
              </a:solidFill>
              <a:latin typeface="Sitka Small" panose="02000505000000020004" pitchFamily="2" charset="0"/>
            </a:rPr>
            <a:t>Филиппов Павел Александрович, </a:t>
          </a:r>
          <a:r>
            <a:rPr lang="ru-RU" sz="2000" kern="1200" dirty="0" err="1">
              <a:solidFill>
                <a:schemeClr val="bg1"/>
              </a:solidFill>
              <a:latin typeface="Sitka Small" panose="02000505000000020004" pitchFamily="2" charset="0"/>
            </a:rPr>
            <a:t>д.ю.н</a:t>
          </a:r>
          <a:r>
            <a:rPr lang="ru-RU" sz="2000" kern="1200" dirty="0">
              <a:solidFill>
                <a:schemeClr val="bg1"/>
              </a:solidFill>
              <a:latin typeface="Sitka Small" panose="02000505000000020004" pitchFamily="2" charset="0"/>
            </a:rPr>
            <a:t>., доцент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bg1"/>
              </a:solidFill>
              <a:latin typeface="Sitka Small" panose="02000505000000020004" pitchFamily="2" charset="0"/>
            </a:rPr>
            <a:t>e-mail: pilippov@yandex.ru</a:t>
          </a:r>
          <a:endParaRPr lang="ru-RU" sz="2000" kern="1200" dirty="0">
            <a:solidFill>
              <a:schemeClr val="bg1"/>
            </a:solidFill>
            <a:latin typeface="Sitka Small" panose="02000505000000020004" pitchFamily="2" charset="0"/>
          </a:endParaRP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" sz="1600" kern="1200" noProof="1">
            <a:solidFill>
              <a:schemeClr val="bg1"/>
            </a:solidFill>
          </a:endParaRPr>
        </a:p>
      </dsp:txBody>
      <dsp:txXfrm>
        <a:off x="1283" y="1653508"/>
        <a:ext cx="5006206" cy="2610802"/>
      </dsp:txXfrm>
    </dsp:sp>
    <dsp:sp modelId="{8157E768-0524-44F1-8F00-7DF53576D2D6}">
      <dsp:nvSpPr>
        <dsp:cNvPr id="0" name=""/>
        <dsp:cNvSpPr/>
      </dsp:nvSpPr>
      <dsp:spPr>
        <a:xfrm>
          <a:off x="2098899" y="435133"/>
          <a:ext cx="810974" cy="1305401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227" tIns="12700" rIns="63227" bIns="12700" numCol="1" spcCol="1270" rtlCol="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kern="1200" dirty="0"/>
        </a:p>
      </dsp:txBody>
      <dsp:txXfrm>
        <a:off x="2098899" y="435133"/>
        <a:ext cx="810974" cy="1305401"/>
      </dsp:txXfrm>
    </dsp:sp>
    <dsp:sp modelId="{676D607A-85D2-4EAF-B264-A9D94B61A4FF}">
      <dsp:nvSpPr>
        <dsp:cNvPr id="0" name=""/>
        <dsp:cNvSpPr/>
      </dsp:nvSpPr>
      <dsp:spPr>
        <a:xfrm>
          <a:off x="1283" y="4351266"/>
          <a:ext cx="5006206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95CEBE-1AD7-41D4-9CEE-5BA77CA8C01E}">
      <dsp:nvSpPr>
        <dsp:cNvPr id="0" name=""/>
        <dsp:cNvSpPr/>
      </dsp:nvSpPr>
      <dsp:spPr>
        <a:xfrm>
          <a:off x="5508110" y="0"/>
          <a:ext cx="5006206" cy="4351338"/>
        </a:xfrm>
        <a:prstGeom prst="rect">
          <a:avLst/>
        </a:prstGeom>
        <a:gradFill rotWithShape="0">
          <a:gsLst>
            <a:gs pos="1000">
              <a:srgbClr val="000000">
                <a:lumMod val="85000"/>
                <a:lumOff val="15000"/>
              </a:srgbClr>
            </a:gs>
            <a:gs pos="100000">
              <a:srgbClr val="17B2D1">
                <a:lumMod val="50000"/>
              </a:srgbClr>
            </a:gs>
          </a:gsLst>
          <a:lin ang="12600000" scaled="0"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rtlCol="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>
            <a:solidFill>
              <a:schemeClr val="bg1"/>
            </a:solidFill>
          </a:endParaRPr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bg1"/>
              </a:solidFill>
              <a:latin typeface="Sitka Small" panose="02000505000000020004" pitchFamily="2" charset="0"/>
            </a:rPr>
            <a:t>Александрова Виктория Викторовна, </a:t>
          </a:r>
          <a:r>
            <a:rPr lang="ru-RU" sz="2000" kern="1200" dirty="0" err="1">
              <a:solidFill>
                <a:schemeClr val="bg1"/>
              </a:solidFill>
              <a:latin typeface="Sitka Small" panose="02000505000000020004" pitchFamily="2" charset="0"/>
            </a:rPr>
            <a:t>к.ю.н</a:t>
          </a:r>
          <a:r>
            <a:rPr lang="ru-RU" sz="2000" kern="1200" dirty="0">
              <a:solidFill>
                <a:schemeClr val="bg1"/>
              </a:solidFill>
              <a:latin typeface="Sitka Small" panose="02000505000000020004" pitchFamily="2" charset="0"/>
            </a:rPr>
            <a:t>., ассистент</a:t>
          </a:r>
        </a:p>
        <a:p>
          <a:pPr>
            <a:spcBef>
              <a:spcPct val="0"/>
            </a:spcBef>
          </a:pPr>
          <a:r>
            <a:rPr lang="en-US" sz="2000" kern="1200" dirty="0">
              <a:solidFill>
                <a:schemeClr val="bg1"/>
              </a:solidFill>
              <a:latin typeface="Sitka Small" panose="02000505000000020004" pitchFamily="2" charset="0"/>
            </a:rPr>
            <a:t>e-mail:domna80@mail.ru</a:t>
          </a:r>
          <a:endParaRPr lang="ru-RU" sz="2000" kern="1200" dirty="0">
            <a:solidFill>
              <a:schemeClr val="bg1"/>
            </a:solidFill>
            <a:latin typeface="Sitka Small" panose="02000505000000020004" pitchFamily="2" charset="0"/>
          </a:endParaRPr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solidFill>
              <a:srgbClr val="FFFFFF"/>
            </a:solidFill>
            <a:latin typeface="Calibri"/>
            <a:ea typeface="+mn-ea"/>
            <a:cs typeface="+mn-cs"/>
          </a:endParaRPr>
        </a:p>
      </dsp:txBody>
      <dsp:txXfrm>
        <a:off x="5508110" y="1653508"/>
        <a:ext cx="5006206" cy="2610802"/>
      </dsp:txXfrm>
    </dsp:sp>
    <dsp:sp modelId="{AFA09309-0DCE-4477-82D3-AAF980A85A37}">
      <dsp:nvSpPr>
        <dsp:cNvPr id="0" name=""/>
        <dsp:cNvSpPr/>
      </dsp:nvSpPr>
      <dsp:spPr>
        <a:xfrm>
          <a:off x="7358512" y="398830"/>
          <a:ext cx="1305401" cy="1378007"/>
        </a:xfrm>
        <a:prstGeom prst="rect">
          <a:avLst/>
        </a:prstGeom>
        <a:blipFill rotWithShape="0">
          <a:blip xmlns:r="http://schemas.openxmlformats.org/officeDocument/2006/relationships" r:embed="rId1"/>
          <a:srcRect/>
          <a:stretch>
            <a:fillRect t="-2000" b="-2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227" tIns="12700" rIns="63227" bIns="12700" numCol="1" spcCol="1270" rtlCol="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kern="1200" dirty="0"/>
        </a:p>
      </dsp:txBody>
      <dsp:txXfrm>
        <a:off x="7358512" y="398830"/>
        <a:ext cx="1305401" cy="1378007"/>
      </dsp:txXfrm>
    </dsp:sp>
    <dsp:sp modelId="{70685E0F-5EC9-4D84-80D5-F2F78DC3CFFC}">
      <dsp:nvSpPr>
        <dsp:cNvPr id="0" name=""/>
        <dsp:cNvSpPr/>
      </dsp:nvSpPr>
      <dsp:spPr>
        <a:xfrm>
          <a:off x="5508110" y="4351266"/>
          <a:ext cx="5006206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698387-9DF3-4127-A7DE-FCE3F05A3470}">
      <dsp:nvSpPr>
        <dsp:cNvPr id="0" name=""/>
        <dsp:cNvSpPr/>
      </dsp:nvSpPr>
      <dsp:spPr>
        <a:xfrm>
          <a:off x="0" y="7593"/>
          <a:ext cx="7324724" cy="936421"/>
        </a:xfrm>
        <a:prstGeom prst="rect">
          <a:avLst/>
        </a:prstGeom>
        <a:gradFill rotWithShape="0">
          <a:gsLst>
            <a:gs pos="0">
              <a:schemeClr val="tx1">
                <a:lumMod val="75000"/>
                <a:lumOff val="25000"/>
              </a:schemeClr>
            </a:gs>
            <a:gs pos="15929">
              <a:schemeClr val="tx1">
                <a:lumMod val="85000"/>
                <a:lumOff val="15000"/>
              </a:schemeClr>
            </a:gs>
            <a:gs pos="97000">
              <a:schemeClr val="tx1">
                <a:lumMod val="85000"/>
                <a:lumOff val="15000"/>
              </a:schemeClr>
            </a:gs>
            <a:gs pos="100000">
              <a:schemeClr val="accent2">
                <a:lumMod val="75000"/>
              </a:schemeClr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2E1101-E263-4511-8D8F-5A215C912C41}">
      <dsp:nvSpPr>
        <dsp:cNvPr id="0" name=""/>
        <dsp:cNvSpPr/>
      </dsp:nvSpPr>
      <dsp:spPr>
        <a:xfrm>
          <a:off x="283267" y="218288"/>
          <a:ext cx="515535" cy="515031"/>
        </a:xfrm>
        <a:prstGeom prst="rect">
          <a:avLst/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13ED77-1650-49A8-987A-A13C2A50CEA5}">
      <dsp:nvSpPr>
        <dsp:cNvPr id="0" name=""/>
        <dsp:cNvSpPr/>
      </dsp:nvSpPr>
      <dsp:spPr>
        <a:xfrm>
          <a:off x="1082070" y="7593"/>
          <a:ext cx="6209878" cy="9949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299" tIns="105299" rIns="105299" bIns="105299" numCol="1" spcCol="1270" rtlCol="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noProof="0" dirty="0">
              <a:solidFill>
                <a:schemeClr val="bg1"/>
              </a:solidFill>
              <a:latin typeface="+mn-lt"/>
            </a:rPr>
            <a:t>Изучение и противодействие экономической и организованной преступности 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noProof="0" dirty="0">
              <a:solidFill>
                <a:schemeClr val="bg1"/>
              </a:solidFill>
              <a:latin typeface="+mn-lt"/>
            </a:rPr>
            <a:t>(научные руководители – Ю.Г. Козлов, В.В. Александрова)</a:t>
          </a:r>
        </a:p>
      </dsp:txBody>
      <dsp:txXfrm>
        <a:off x="1082070" y="7593"/>
        <a:ext cx="6209878" cy="994948"/>
      </dsp:txXfrm>
    </dsp:sp>
    <dsp:sp modelId="{A2F1CDC9-9F60-470B-8043-325CA7C693B7}">
      <dsp:nvSpPr>
        <dsp:cNvPr id="0" name=""/>
        <dsp:cNvSpPr/>
      </dsp:nvSpPr>
      <dsp:spPr>
        <a:xfrm>
          <a:off x="0" y="1251278"/>
          <a:ext cx="7324724" cy="93642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B45267-0440-4704-96C9-F47F07B1750C}">
      <dsp:nvSpPr>
        <dsp:cNvPr id="0" name=""/>
        <dsp:cNvSpPr/>
      </dsp:nvSpPr>
      <dsp:spPr>
        <a:xfrm>
          <a:off x="283267" y="1461973"/>
          <a:ext cx="515535" cy="515031"/>
        </a:xfrm>
        <a:prstGeom prst="rect">
          <a:avLst/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2DAA35-7395-4F4A-8AD1-309EEB2CD2FE}">
      <dsp:nvSpPr>
        <dsp:cNvPr id="0" name=""/>
        <dsp:cNvSpPr/>
      </dsp:nvSpPr>
      <dsp:spPr>
        <a:xfrm>
          <a:off x="1082070" y="1251278"/>
          <a:ext cx="6209878" cy="9949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299" tIns="105299" rIns="105299" bIns="105299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bg1"/>
              </a:solidFill>
            </a:rPr>
            <a:t>Исследование некоторых актуальных проблем криминологии  </a:t>
          </a:r>
          <a:endParaRPr lang="en-US" sz="1600" kern="1200" dirty="0">
            <a:solidFill>
              <a:schemeClr val="bg1"/>
            </a:solidFill>
          </a:endParaRP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bg1"/>
              </a:solidFill>
            </a:rPr>
            <a:t>(научные руководители – Ю.Г. Козлов, В.В. Александрова)</a:t>
          </a:r>
          <a:endParaRPr lang="ru-RU" sz="1600" kern="1200" noProof="0" dirty="0">
            <a:solidFill>
              <a:schemeClr val="bg1"/>
            </a:solidFill>
            <a:latin typeface="+mn-lt"/>
          </a:endParaRPr>
        </a:p>
      </dsp:txBody>
      <dsp:txXfrm>
        <a:off x="1082070" y="1251278"/>
        <a:ext cx="6209878" cy="994948"/>
      </dsp:txXfrm>
    </dsp:sp>
    <dsp:sp modelId="{FA3369E0-5B38-4FDD-A9F5-22B9810A03F7}">
      <dsp:nvSpPr>
        <dsp:cNvPr id="0" name=""/>
        <dsp:cNvSpPr/>
      </dsp:nvSpPr>
      <dsp:spPr>
        <a:xfrm>
          <a:off x="0" y="2494963"/>
          <a:ext cx="7324724" cy="936421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DE9C4E-BFE3-4374-BE2C-676ED238ACF2}">
      <dsp:nvSpPr>
        <dsp:cNvPr id="0" name=""/>
        <dsp:cNvSpPr/>
      </dsp:nvSpPr>
      <dsp:spPr>
        <a:xfrm>
          <a:off x="283267" y="2705658"/>
          <a:ext cx="515535" cy="515031"/>
        </a:xfrm>
        <a:prstGeom prst="rect">
          <a:avLst/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018808-9CEA-4C61-8875-3E922AA167D7}">
      <dsp:nvSpPr>
        <dsp:cNvPr id="0" name=""/>
        <dsp:cNvSpPr/>
      </dsp:nvSpPr>
      <dsp:spPr>
        <a:xfrm>
          <a:off x="1082070" y="2494963"/>
          <a:ext cx="6209878" cy="9949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299" tIns="105299" rIns="105299" bIns="105299" numCol="1" spcCol="1270" rtlCol="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Семейное насилие как уголовно-правовое и криминологическое явление: проблемы и перспективы противодействия 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(научные руководители – А.А. Матвеева, П.А. Филиппов)</a:t>
          </a:r>
          <a:endParaRPr lang="ru-RU" sz="1600" kern="1200" noProof="0" dirty="0">
            <a:solidFill>
              <a:srgbClr val="FFFFFF"/>
            </a:solidFill>
            <a:latin typeface="Calibri"/>
            <a:ea typeface="+mn-ea"/>
            <a:cs typeface="+mn-cs"/>
          </a:endParaRPr>
        </a:p>
      </dsp:txBody>
      <dsp:txXfrm>
        <a:off x="1082070" y="2494963"/>
        <a:ext cx="6209878" cy="994948"/>
      </dsp:txXfrm>
    </dsp:sp>
    <dsp:sp modelId="{DB8ABDAA-976A-4A84-A3C3-277080E19DCA}">
      <dsp:nvSpPr>
        <dsp:cNvPr id="0" name=""/>
        <dsp:cNvSpPr/>
      </dsp:nvSpPr>
      <dsp:spPr>
        <a:xfrm>
          <a:off x="0" y="3738648"/>
          <a:ext cx="7324724" cy="936421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35376E-740A-4A47-BC5B-3381DE731CE0}">
      <dsp:nvSpPr>
        <dsp:cNvPr id="0" name=""/>
        <dsp:cNvSpPr/>
      </dsp:nvSpPr>
      <dsp:spPr>
        <a:xfrm>
          <a:off x="283267" y="3949343"/>
          <a:ext cx="515535" cy="515031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09F791-340A-4625-9294-3E680D66DB63}">
      <dsp:nvSpPr>
        <dsp:cNvPr id="0" name=""/>
        <dsp:cNvSpPr/>
      </dsp:nvSpPr>
      <dsp:spPr>
        <a:xfrm>
          <a:off x="1082070" y="3738648"/>
          <a:ext cx="6209878" cy="9949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299" tIns="105299" rIns="105299" bIns="105299" numCol="1" spcCol="1270" rtlCol="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noProof="0" dirty="0">
              <a:solidFill>
                <a:srgbClr val="FFFFFF"/>
              </a:solidFill>
              <a:latin typeface="Calibri"/>
              <a:ea typeface="+mn-ea"/>
              <a:cs typeface="+mn-cs"/>
            </a:rPr>
            <a:t>Криминологическая характеристика и противодействие коррупции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noProof="0" dirty="0">
              <a:solidFill>
                <a:srgbClr val="FFFFFF"/>
              </a:solidFill>
              <a:latin typeface="Calibri"/>
              <a:ea typeface="+mn-ea"/>
              <a:cs typeface="+mn-cs"/>
            </a:rPr>
            <a:t> (научные руководители – Ю.Г. Козлов, В.В. Александрова)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1400" kern="1200" noProof="0" dirty="0">
            <a:solidFill>
              <a:schemeClr val="bg1"/>
            </a:solidFill>
          </a:endParaRPr>
        </a:p>
      </dsp:txBody>
      <dsp:txXfrm>
        <a:off x="1082070" y="3738648"/>
        <a:ext cx="6209878" cy="994948"/>
      </dsp:txXfrm>
    </dsp:sp>
    <dsp:sp modelId="{C2FCE80A-DCA0-4D7F-8F72-19CB2337E588}">
      <dsp:nvSpPr>
        <dsp:cNvPr id="0" name=""/>
        <dsp:cNvSpPr/>
      </dsp:nvSpPr>
      <dsp:spPr>
        <a:xfrm>
          <a:off x="0" y="4982333"/>
          <a:ext cx="7324724" cy="936421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B9210-632F-4BB5-B140-1FA20D3CF123}">
      <dsp:nvSpPr>
        <dsp:cNvPr id="0" name=""/>
        <dsp:cNvSpPr/>
      </dsp:nvSpPr>
      <dsp:spPr>
        <a:xfrm>
          <a:off x="283267" y="5193028"/>
          <a:ext cx="515535" cy="515031"/>
        </a:xfrm>
        <a:prstGeom prst="rect">
          <a:avLst/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BA7321-E2AC-48FD-B351-CE3C9A4CE924}">
      <dsp:nvSpPr>
        <dsp:cNvPr id="0" name=""/>
        <dsp:cNvSpPr/>
      </dsp:nvSpPr>
      <dsp:spPr>
        <a:xfrm>
          <a:off x="1082070" y="4982333"/>
          <a:ext cx="6209878" cy="9949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299" tIns="105299" rIns="105299" bIns="105299" numCol="1" spcCol="1270" rtlCol="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>
              <a:solidFill>
                <a:srgbClr val="FFFFFF"/>
              </a:solidFill>
              <a:latin typeface="Calibri"/>
              <a:ea typeface="+mn-ea"/>
              <a:cs typeface="+mn-cs"/>
            </a:rPr>
            <a:t>Виктимология</a:t>
          </a:r>
          <a:r>
            <a:rPr lang="ru-RU" sz="160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 (научный руководитель – А.А. Матвеева)</a:t>
          </a:r>
          <a:endParaRPr lang="ru-RU" sz="1600" kern="1200" noProof="0" dirty="0">
            <a:solidFill>
              <a:srgbClr val="FFFFFF"/>
            </a:solidFill>
            <a:latin typeface="Calibri"/>
            <a:ea typeface="+mn-ea"/>
            <a:cs typeface="+mn-cs"/>
          </a:endParaRPr>
        </a:p>
      </dsp:txBody>
      <dsp:txXfrm>
        <a:off x="1082070" y="4982333"/>
        <a:ext cx="6209878" cy="994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Process3">
  <dgm:title val="Простой линейный процесс"/>
  <dgm:desc val=""/>
  <dgm:catLst>
    <dgm:cat type="list" pri="500"/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LinProcess3">
  <dgm:title val="Простой линейный процесс"/>
  <dgm:desc val=""/>
  <dgm:catLst>
    <dgm:cat type="list" pri="500"/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Вертикальный сплошной список со значками"/>
  <dgm:desc val="Используется для отображения сверху вниз последовательности визуальных элементов, сгруппированных в фигуре, с текстом уровня 1 или уровня 1 и 2. Рекомендуется использовать значки или небольшие изображения с более длинными описаниями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2BC10188-DC2C-458D-AB41-143A0BE9A31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9634E15-7196-43FC-B912-C4D8B4A2CE7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68A873D-0C8B-44A8-834D-200424547F7A}" type="datetime1">
              <a:rPr lang="ru-RU" smtClean="0"/>
              <a:t>03.10.2020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9EA2570-D5B6-41CB-96C2-FFC9944668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xmlns="" id="{15C31B37-7A69-4C30-9B63-29F8242FC2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389B6C8-888A-401B-9F9B-D41D36B6C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1000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71621B0-A6E2-4D0F-8A34-493B521DA053}" type="datetime1">
              <a:rPr lang="ru-RU" noProof="0" smtClean="0"/>
              <a:t>03.10.2020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3F28A1F-3E69-47E5-AE93-E7F2155A242D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759332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3F28A1F-3E69-47E5-AE93-E7F2155A242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5190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3F28A1F-3E69-47E5-AE93-E7F2155A242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6632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3F28A1F-3E69-47E5-AE93-E7F2155A242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445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3F28A1F-3E69-47E5-AE93-E7F2155A242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13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3F28A1F-3E69-47E5-AE93-E7F2155A242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132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3F28A1F-3E69-47E5-AE93-E7F2155A242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256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3F28A1F-3E69-47E5-AE93-E7F2155A242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879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3F28A1F-3E69-47E5-AE93-E7F2155A242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223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3F28A1F-3E69-47E5-AE93-E7F2155A242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538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3F28A1F-3E69-47E5-AE93-E7F2155A242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139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3F28A1F-3E69-47E5-AE93-E7F2155A242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665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798B13-3B32-4354-B2B5-3165F2F6E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611" y="1676409"/>
            <a:ext cx="3923999" cy="2436592"/>
          </a:xfrm>
        </p:spPr>
        <p:txBody>
          <a:bodyPr lIns="0" tIns="0" rIns="0" bIns="0" rtlCol="0" anchor="b">
            <a:noAutofit/>
          </a:bodyPr>
          <a:lstStyle>
            <a:lvl1pPr>
              <a:lnSpc>
                <a:spcPct val="90000"/>
              </a:lnSpc>
              <a:defRPr sz="7200" spc="-3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6BB88CF-DF4F-4857-8602-72BCF5DDCDA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873612" y="4611901"/>
            <a:ext cx="3924000" cy="684000"/>
          </a:xfrm>
        </p:spPr>
        <p:txBody>
          <a:bodyPr lIns="0" tIns="0" rIns="0" bIns="0"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A7EEBB7C-1679-4665-8688-1FA973E73DC1}"/>
              </a:ext>
            </a:extLst>
          </p:cNvPr>
          <p:cNvCxnSpPr/>
          <p:nvPr userDrawn="1"/>
        </p:nvCxnSpPr>
        <p:spPr>
          <a:xfrm>
            <a:off x="7874732" y="4373775"/>
            <a:ext cx="3924000" cy="0"/>
          </a:xfrm>
          <a:prstGeom prst="line">
            <a:avLst/>
          </a:prstGeom>
          <a:ln w="63500">
            <a:gradFill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1E3214F-3A93-4A1C-920D-D86BE35A58FB}"/>
              </a:ext>
            </a:extLst>
          </p:cNvPr>
          <p:cNvSpPr/>
          <p:nvPr userDrawn="1"/>
        </p:nvSpPr>
        <p:spPr>
          <a:xfrm>
            <a:off x="0" y="1"/>
            <a:ext cx="7512000" cy="672147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213E97E5-C83B-444A-8C07-35D699E7C3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СТРАНИЦА </a:t>
            </a:r>
            <a:fld id="{4A9B5881-4007-4345-955A-79C2656F0C49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26532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0D1AB651-5612-4E6A-9B35-A555D082E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81389A2-D77B-40CA-AD1E-0178AEFAD15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1DCA993-CBEA-48C5-BD35-50ABDFF6406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88ED8E0-95EC-469F-9B7E-562FBDFDE6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СТРАНИЦА </a:t>
            </a:r>
            <a:fld id="{4A9B5881-4007-4345-955A-79C2656F0C49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46344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F776F88-2A37-410D-A685-E455AF3D0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C764B46-B015-44F7-8DC0-AFB8D275E48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D3C8232-2077-497A-9142-B787E2B03A7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AF6077C-D913-4FD0-B6E0-6D70BEFD40E6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3905DBB-3AA9-4435-AC97-732293FDE7E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954C901-FCAF-4DFB-A621-6A969641CA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СТРАНИЦА </a:t>
            </a:r>
            <a:fld id="{4A9B5881-4007-4345-955A-79C2656F0C49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92145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99AF2623-2255-4BBA-9577-B3A3FD2AE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5259F0F0-5E7C-4FC9-8E90-6ADCD7A714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СТРАНИЦА </a:t>
            </a:r>
            <a:fld id="{4A9B5881-4007-4345-955A-79C2656F0C49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05532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0A9D3FFB-BE14-4D90-A515-10EDD1BEE6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СТРАНИЦА </a:t>
            </a:r>
            <a:fld id="{4A9B5881-4007-4345-955A-79C2656F0C49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27673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451E51-BE82-4B1B-9CB6-89C26464D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4CCBF8C-3CF7-47E6-9AB0-15584178B44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D07DA3C-0298-45CF-AFC3-41031C0763E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7C4FF87-D01E-416B-9EF8-E107C4EDDC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СТРАНИЦА </a:t>
            </a:r>
            <a:fld id="{4A9B5881-4007-4345-955A-79C2656F0C49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8533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E5798B13-3B32-4354-B2B5-3165F2F6E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611" y="1676409"/>
            <a:ext cx="3923999" cy="2436592"/>
          </a:xfrm>
        </p:spPr>
        <p:txBody>
          <a:bodyPr lIns="0" tIns="0" rIns="0" bIns="0" rtlCol="0" anchor="b">
            <a:noAutofit/>
          </a:bodyPr>
          <a:lstStyle>
            <a:lvl1pPr>
              <a:lnSpc>
                <a:spcPct val="90000"/>
              </a:lnSpc>
              <a:defRPr sz="7200" spc="-3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6BB88CF-DF4F-4857-8602-72BCF5DDCDA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873612" y="4611901"/>
            <a:ext cx="3924000" cy="684000"/>
          </a:xfrm>
        </p:spPr>
        <p:txBody>
          <a:bodyPr lIns="0" tIns="0" rIns="0" bIns="0"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dirty="0"/>
              <a:t>ОБРАЗЕЦ ТЕКСТА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A7EEBB7C-1679-4665-8688-1FA973E73DC1}"/>
              </a:ext>
            </a:extLst>
          </p:cNvPr>
          <p:cNvCxnSpPr/>
          <p:nvPr userDrawn="1"/>
        </p:nvCxnSpPr>
        <p:spPr>
          <a:xfrm>
            <a:off x="7874732" y="4373775"/>
            <a:ext cx="3924000" cy="0"/>
          </a:xfrm>
          <a:prstGeom prst="line">
            <a:avLst/>
          </a:prstGeom>
          <a:ln w="63500">
            <a:gradFill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1E3214F-3A93-4A1C-920D-D86BE35A58FB}"/>
              </a:ext>
            </a:extLst>
          </p:cNvPr>
          <p:cNvSpPr/>
          <p:nvPr userDrawn="1"/>
        </p:nvSpPr>
        <p:spPr>
          <a:xfrm>
            <a:off x="0" y="1"/>
            <a:ext cx="7512000" cy="672147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213E97E5-C83B-444A-8C07-35D699E7C3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СТРАНИЦА </a:t>
            </a:r>
            <a:fld id="{4A9B5881-4007-4345-955A-79C2656F0C49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xmlns="" id="{2641ECAC-0557-4843-8433-067E4414E2F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-1" y="0"/>
            <a:ext cx="7512001" cy="6727855"/>
          </a:xfrm>
          <a:solidFill>
            <a:schemeClr val="tx1">
              <a:lumMod val="85000"/>
              <a:lumOff val="1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4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Вставьте свою фотографию здесь</a:t>
            </a:r>
          </a:p>
        </p:txBody>
      </p:sp>
    </p:spTree>
    <p:extLst>
      <p:ext uri="{BB962C8B-B14F-4D97-AF65-F5344CB8AC3E}">
        <p14:creationId xmlns:p14="http://schemas.microsoft.com/office/powerpoint/2010/main" val="3394383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91AD08-4E28-4191-9B62-EAD61608E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076"/>
            <a:ext cx="6273800" cy="833663"/>
          </a:xfrm>
          <a:solidFill>
            <a:schemeClr val="accent2">
              <a:lumMod val="50000"/>
            </a:schemeClr>
          </a:solidFill>
        </p:spPr>
        <p:txBody>
          <a:bodyPr tIns="108000" bIns="108000" rtlCol="0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0BF853D-76DB-46F3-AF6C-1E77C8E06AA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627380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СТРАНИЦА </a:t>
            </a:r>
            <a:fld id="{4A9B5881-4007-4345-955A-79C2656F0C49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39236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 (широкие)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91AD08-4E28-4191-9B62-EAD61608E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077"/>
            <a:ext cx="6273800" cy="833663"/>
          </a:xfrm>
          <a:solidFill>
            <a:schemeClr val="accent2">
              <a:lumMod val="50000"/>
            </a:schemeClr>
          </a:solidFill>
        </p:spPr>
        <p:txBody>
          <a:bodyPr vert="horz" lIns="91440" tIns="108000" rIns="91440" bIns="108000" rtlCol="0" anchor="ctr">
            <a:spAutoFit/>
          </a:bodyPr>
          <a:lstStyle>
            <a:lvl1pPr>
              <a:defRPr lang="en-US" sz="4000"/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0BF853D-76DB-46F3-AF6C-1E77C8E06AA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СТРАНИЦА </a:t>
            </a:r>
            <a:fld id="{4A9B5881-4007-4345-955A-79C2656F0C49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945710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содержимое (справа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2">
            <a:extLst>
              <a:ext uri="{FF2B5EF4-FFF2-40B4-BE49-F238E27FC236}">
                <a16:creationId xmlns:a16="http://schemas.microsoft.com/office/drawing/2014/main" xmlns="" id="{6D3C5ED2-B01D-4104-B193-BC78D76A464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6305550" cy="6721475"/>
          </a:xfrm>
          <a:noFill/>
        </p:spPr>
        <p:txBody>
          <a:bodyPr rtlCol="0" anchor="ctr">
            <a:normAutofit/>
          </a:bodyPr>
          <a:lstStyle>
            <a:lvl1pPr marL="0" indent="0" algn="ctr">
              <a:buNone/>
              <a:defRPr sz="14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Вставьте свою фотографию здесь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91AD08-4E28-4191-9B62-EAD61608E5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57974" y="303301"/>
            <a:ext cx="4695825" cy="1449216"/>
          </a:xfrm>
          <a:solidFill>
            <a:schemeClr val="accent2">
              <a:lumMod val="50000"/>
            </a:schemeClr>
          </a:solidFill>
        </p:spPr>
        <p:txBody>
          <a:bodyPr wrap="square" tIns="108000" bIns="108000" rtlCol="0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0BF853D-76DB-46F3-AF6C-1E77C8E06AA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57974" y="1825625"/>
            <a:ext cx="4695826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 rtlCol="0"/>
          <a:lstStyle/>
          <a:p>
            <a:pPr rtl="0"/>
            <a:r>
              <a:rPr lang="ru-RU" noProof="0"/>
              <a:t>СТРАНИЦА </a:t>
            </a:r>
            <a:fld id="{4A9B5881-4007-4345-955A-79C2656F0C49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97904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 — по горизонтали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91AD08-4E28-4191-9B62-EAD61608E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4305300" cy="6721472"/>
          </a:xfrm>
          <a:gradFill>
            <a:gsLst>
              <a:gs pos="1000">
                <a:schemeClr val="tx1">
                  <a:lumMod val="85000"/>
                  <a:lumOff val="1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12600000" scaled="0"/>
          </a:gradFill>
        </p:spPr>
        <p:txBody>
          <a:bodyPr vert="horz" lIns="396000" tIns="0" rIns="396000" bIns="0" rtlCol="0" anchor="ctr">
            <a:noAutofit/>
          </a:bodyPr>
          <a:lstStyle>
            <a:lvl1pPr algn="r">
              <a:lnSpc>
                <a:spcPct val="70000"/>
              </a:lnSpc>
              <a:defRPr lang="en-US" sz="5200" b="0" spc="-150" dirty="0"/>
            </a:lvl1pPr>
          </a:lstStyle>
          <a:p>
            <a:pPr lvl="0" algn="r"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0BF853D-76DB-46F3-AF6C-1E77C8E06AA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05350" y="365124"/>
            <a:ext cx="6648448" cy="5984875"/>
          </a:xfrm>
        </p:spPr>
        <p:txBody>
          <a:bodyPr lIns="108000" tIns="108000" rIns="108000" bIns="108000" rtlCol="0"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4" name="Номер слайда 13">
            <a:extLst>
              <a:ext uri="{FF2B5EF4-FFF2-40B4-BE49-F238E27FC236}">
                <a16:creationId xmlns:a16="http://schemas.microsoft.com/office/drawing/2014/main" xmlns="" id="{7746CAFB-2B99-470B-B55B-9BF378E3A0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СТРАНИЦА </a:t>
            </a:r>
            <a:fld id="{4A9B5881-4007-4345-955A-79C2656F0C49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60496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содержимое — по горизонтали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>
            <a:extLst>
              <a:ext uri="{FF2B5EF4-FFF2-40B4-BE49-F238E27FC236}">
                <a16:creationId xmlns:a16="http://schemas.microsoft.com/office/drawing/2014/main" xmlns="" id="{65237DA4-112F-40B2-8C8C-EB23506D9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2000" y="0"/>
            <a:ext cx="4680000" cy="6721473"/>
          </a:xfrm>
          <a:gradFill>
            <a:gsLst>
              <a:gs pos="1000">
                <a:schemeClr val="tx1">
                  <a:lumMod val="85000"/>
                  <a:lumOff val="1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12600000" scaled="0"/>
          </a:gradFill>
        </p:spPr>
        <p:txBody>
          <a:bodyPr lIns="396000" rIns="396000" rtlCol="0">
            <a:normAutofit/>
          </a:bodyPr>
          <a:lstStyle>
            <a:lvl1pPr>
              <a:lnSpc>
                <a:spcPct val="70000"/>
              </a:lnSpc>
              <a:defRPr sz="5200" spc="-15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0BF853D-76DB-46F3-AF6C-1E77C8E06AA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365124"/>
            <a:ext cx="6156323" cy="5984875"/>
          </a:xfrm>
        </p:spPr>
        <p:txBody>
          <a:bodyPr lIns="108000" tIns="108000" rIns="108000" bIns="108000" rtlCol="0" anchor="ctr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4" name="Номер слайда 13">
            <a:extLst>
              <a:ext uri="{FF2B5EF4-FFF2-40B4-BE49-F238E27FC236}">
                <a16:creationId xmlns:a16="http://schemas.microsoft.com/office/drawing/2014/main" xmlns="" id="{7746CAFB-2B99-470B-B55B-9BF378E3A0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chemeClr val="bg1">
              <a:lumMod val="85000"/>
            </a:schemeClr>
          </a:solidFill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 noProof="0"/>
              <a:t>СТРАНИЦА </a:t>
            </a:r>
            <a:fld id="{4A9B5881-4007-4345-955A-79C2656F0C49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4498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содержимое — по горизонтали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СТРАНИЦА </a:t>
            </a:r>
            <a:fld id="{4A9B5881-4007-4345-955A-79C2656F0C49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D68E6EF2-4B2F-4D0D-9505-CE92872972F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05350" y="611076"/>
            <a:ext cx="6648448" cy="5738923"/>
          </a:xfrm>
        </p:spPr>
        <p:txBody>
          <a:bodyPr lIns="108000" tIns="108000" rIns="108000" bIns="10800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D91A21B9-BA54-413B-940E-027C32E4D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076"/>
            <a:ext cx="3440502" cy="1449216"/>
          </a:xfrm>
          <a:solidFill>
            <a:schemeClr val="accent2">
              <a:lumMod val="50000"/>
            </a:schemeClr>
          </a:solidFill>
        </p:spPr>
        <p:txBody>
          <a:bodyPr wrap="square" tIns="108000" bIns="108000" rtlCol="0" anchor="t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610051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22BDA7-8BE9-42D5-ACF1-0F51423A2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1CEF73F-3CCA-4312-8E9C-2B4629DA1F6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93BF716-502C-4821-A3A0-19C2C508EE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СТРАНИЦА </a:t>
            </a:r>
            <a:fld id="{4A9B5881-4007-4345-955A-79C2656F0C49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65983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48E4AFE-E166-4B84-B0C8-9205038D8033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617517-B672-49BA-AC6E-AB66D0639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EC92C27-7843-4B22-9200-B7304E6AE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59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2DB4F10-F75B-41A8-B994-BFF68949E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СТРАНИЦА </a:t>
            </a:r>
            <a:fld id="{4A9B5881-4007-4345-955A-79C2656F0C4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512D21E2-8DEB-4F43-A26E-B8DA900A9230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35CD3143-7FD1-40EA-AA4A-47C72380AEC2}"/>
              </a:ext>
            </a:extLst>
          </p:cNvPr>
          <p:cNvSpPr/>
          <p:nvPr userDrawn="1"/>
        </p:nvSpPr>
        <p:spPr>
          <a:xfrm>
            <a:off x="11353798" y="6721474"/>
            <a:ext cx="838201" cy="136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53920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9" r:id="rId2"/>
    <p:sldLayoutId id="2147483660" r:id="rId3"/>
    <p:sldLayoutId id="2147483665" r:id="rId4"/>
    <p:sldLayoutId id="2147483666" r:id="rId5"/>
    <p:sldLayoutId id="2147483650" r:id="rId6"/>
    <p:sldLayoutId id="2147483663" r:id="rId7"/>
    <p:sldLayoutId id="2147483664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7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E10C5037-DA4A-44E2-A9FB-84B149876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>
              <a:lnSpc>
                <a:spcPct val="90000"/>
              </a:lnSpc>
            </a:pPr>
            <a:r>
              <a:rPr lang="ru-RU" sz="2800" dirty="0">
                <a:solidFill>
                  <a:srgbClr val="FFC000"/>
                </a:solidFill>
                <a:latin typeface="Sitka Small" panose="02000505000000020004" pitchFamily="2" charset="0"/>
              </a:rPr>
              <a:t>Научно-образовательный центр криминологических исследований</a:t>
            </a:r>
            <a:br>
              <a:rPr lang="ru-RU" sz="2800" dirty="0">
                <a:solidFill>
                  <a:srgbClr val="FFC000"/>
                </a:solidFill>
                <a:latin typeface="Sitka Small" panose="02000505000000020004" pitchFamily="2" charset="0"/>
              </a:rPr>
            </a:br>
            <a:r>
              <a:rPr lang="ru-RU" sz="2800" dirty="0">
                <a:solidFill>
                  <a:srgbClr val="FFC000"/>
                </a:solidFill>
                <a:latin typeface="Sitka Small" panose="02000505000000020004" pitchFamily="2" charset="0"/>
              </a:rPr>
              <a:t>(кафедра уголовного права и криминологии)</a:t>
            </a:r>
          </a:p>
        </p:txBody>
      </p:sp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xmlns="" id="{26F5C050-EB87-421A-8A5C-E6CB301026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ru" dirty="0"/>
              <a:t>СТРАНИЦА </a:t>
            </a:r>
            <a:fld id="{4A9B5881-4007-4345-955A-79C2656F0C49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4A91AAE5-D233-436A-86EA-50D3F303E923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8" r="1052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1520D1C6-2822-428E-9B9C-9997868DEBC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6250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99600F-A17E-4354-A7AB-0CC2A43A9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309" y="434164"/>
            <a:ext cx="10073054" cy="1330758"/>
          </a:xfrm>
        </p:spPr>
        <p:txBody>
          <a:bodyPr rtlCol="0"/>
          <a:lstStyle/>
          <a:p>
            <a:pPr algn="just" rtl="0"/>
            <a:r>
              <a:rPr lang="ru-RU" sz="3600" dirty="0"/>
              <a:t>Запланированы лекции-встречи с видными российскими криминологами: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A6A4B49-27C8-46B6-8B11-AD7E8F615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54115"/>
            <a:ext cx="10442331" cy="4022848"/>
          </a:xfrm>
        </p:spPr>
        <p:txBody>
          <a:bodyPr rtlCol="0">
            <a:normAutofit/>
          </a:bodyPr>
          <a:lstStyle/>
          <a:p>
            <a:pPr algn="just" rtl="0">
              <a:spcBef>
                <a:spcPts val="0"/>
              </a:spcBef>
            </a:pPr>
            <a:r>
              <a:rPr lang="ru-RU" sz="2400" dirty="0" err="1"/>
              <a:t>Антонян</a:t>
            </a:r>
            <a:r>
              <a:rPr lang="ru-RU" sz="2400" dirty="0"/>
              <a:t> Юрий </a:t>
            </a:r>
            <a:r>
              <a:rPr lang="ru-RU" sz="2400" dirty="0" err="1"/>
              <a:t>Миранович</a:t>
            </a:r>
            <a:r>
              <a:rPr lang="ru-RU" sz="2400" dirty="0"/>
              <a:t> – </a:t>
            </a:r>
            <a:r>
              <a:rPr lang="ru-RU" sz="2400" dirty="0" err="1"/>
              <a:t>д.ю.н</a:t>
            </a:r>
            <a:r>
              <a:rPr lang="ru-RU" sz="2400" dirty="0"/>
              <a:t>., профессор, главный научный сотрудник ВНИИ МВД РФ,  заслуженный деятель науки РФ «Психологическая характеристика личности преступника»</a:t>
            </a:r>
          </a:p>
          <a:p>
            <a:pPr algn="just" rtl="0">
              <a:spcBef>
                <a:spcPts val="0"/>
              </a:spcBef>
            </a:pPr>
            <a:endParaRPr lang="ru-RU" sz="2400" dirty="0"/>
          </a:p>
          <a:p>
            <a:pPr algn="just" rtl="0">
              <a:spcBef>
                <a:spcPts val="0"/>
              </a:spcBef>
            </a:pPr>
            <a:r>
              <a:rPr lang="ru-RU" sz="2400" dirty="0"/>
              <a:t>Белоцерковский Сергей Дмитриевич – </a:t>
            </a:r>
            <a:r>
              <a:rPr lang="ru-RU" sz="2400" dirty="0" err="1"/>
              <a:t>д.ю.н</a:t>
            </a:r>
            <a:r>
              <a:rPr lang="ru-RU" sz="2400" dirty="0"/>
              <a:t>., старший научный сотрудник НИИ Академии Генеральной прокуратуры РФ «Организованная преступность в РФ: понятие, признаки  и основные проявления»</a:t>
            </a:r>
          </a:p>
          <a:p>
            <a:pPr marL="0" indent="0" algn="just" rtl="0">
              <a:spcBef>
                <a:spcPts val="0"/>
              </a:spcBef>
              <a:buNone/>
            </a:pPr>
            <a:endParaRPr lang="ru-RU" sz="2400" dirty="0"/>
          </a:p>
          <a:p>
            <a:pPr algn="just" rtl="0">
              <a:spcBef>
                <a:spcPts val="0"/>
              </a:spcBef>
            </a:pPr>
            <a:r>
              <a:rPr lang="ru-RU" sz="2400" dirty="0"/>
              <a:t>Голик Юрий Владимирович – </a:t>
            </a:r>
            <a:r>
              <a:rPr lang="ru-RU" sz="2400" dirty="0" err="1"/>
              <a:t>д.ю.н</a:t>
            </a:r>
            <a:r>
              <a:rPr lang="ru-RU" sz="2400" dirty="0"/>
              <a:t>., профессор Московской академии Следственного Комитета РФ «Криминальное государство»</a:t>
            </a:r>
          </a:p>
          <a:p>
            <a:pPr rtl="0">
              <a:spcBef>
                <a:spcPts val="0"/>
              </a:spcBef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2B4CE3A-8C88-45AA-A849-57E5A7AC22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 rtlCol="0"/>
          <a:lstStyle/>
          <a:p>
            <a:pPr rtl="0"/>
            <a:r>
              <a:rPr lang="ru-RU" dirty="0"/>
              <a:t>СТРАНИЦА </a:t>
            </a:r>
            <a:fld id="{4A9B5881-4007-4345-955A-79C2656F0C49}" type="slidenum">
              <a:rPr lang="ru-RU" smtClean="0"/>
              <a:pPr rtl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9832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A6A4B49-27C8-46B6-8B11-AD7E8F615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826478"/>
            <a:ext cx="10442331" cy="5350486"/>
          </a:xfrm>
        </p:spPr>
        <p:txBody>
          <a:bodyPr rtlCol="0">
            <a:normAutofit/>
          </a:bodyPr>
          <a:lstStyle/>
          <a:p>
            <a:pPr algn="just" rtl="0">
              <a:spcBef>
                <a:spcPts val="0"/>
              </a:spcBef>
            </a:pPr>
            <a:r>
              <a:rPr lang="ru-RU" sz="2400" dirty="0"/>
              <a:t>Меркурьев Виктор Викторович – </a:t>
            </a:r>
            <a:r>
              <a:rPr lang="ru-RU" sz="2400" dirty="0" err="1"/>
              <a:t>д.ю.н</a:t>
            </a:r>
            <a:r>
              <a:rPr lang="ru-RU" sz="2400" dirty="0"/>
              <a:t>., профессор НИИ Академии Генеральной прокуратуры РФ «Опыт проведения криминологического исследования личности террориста (2019 – 2021 годы)»</a:t>
            </a:r>
          </a:p>
          <a:p>
            <a:pPr algn="just" rtl="0">
              <a:spcBef>
                <a:spcPts val="0"/>
              </a:spcBef>
            </a:pPr>
            <a:endParaRPr lang="ru-RU" sz="2400" dirty="0"/>
          </a:p>
          <a:p>
            <a:pPr algn="just" rtl="0">
              <a:spcBef>
                <a:spcPts val="0"/>
              </a:spcBef>
            </a:pPr>
            <a:r>
              <a:rPr lang="ru-RU" sz="2400" dirty="0" err="1"/>
              <a:t>Антонян</a:t>
            </a:r>
            <a:r>
              <a:rPr lang="ru-RU" sz="2400" dirty="0"/>
              <a:t> Елена Александровна – </a:t>
            </a:r>
            <a:r>
              <a:rPr lang="ru-RU" sz="2400" dirty="0" err="1"/>
              <a:t>д.ю.н</a:t>
            </a:r>
            <a:r>
              <a:rPr lang="ru-RU" sz="2400" dirty="0"/>
              <a:t>., профессор Московского государственного юридического университета им. О.Е. </a:t>
            </a:r>
            <a:r>
              <a:rPr lang="ru-RU" sz="2400" dirty="0" err="1"/>
              <a:t>Кутафина</a:t>
            </a:r>
            <a:r>
              <a:rPr lang="ru-RU" sz="2400" dirty="0"/>
              <a:t> (МГЮА) «Психологическая характеристика преступника-рецидивиста»</a:t>
            </a:r>
          </a:p>
          <a:p>
            <a:pPr algn="just" rtl="0">
              <a:spcBef>
                <a:spcPts val="0"/>
              </a:spcBef>
            </a:pPr>
            <a:endParaRPr lang="ru-RU" sz="2400" dirty="0"/>
          </a:p>
          <a:p>
            <a:pPr algn="just" rtl="0">
              <a:spcBef>
                <a:spcPts val="0"/>
              </a:spcBef>
            </a:pPr>
            <a:r>
              <a:rPr lang="ru-RU" sz="2400" dirty="0"/>
              <a:t>Ведерникова Ольга Николаевна – </a:t>
            </a:r>
            <a:r>
              <a:rPr lang="ru-RU" sz="2400" dirty="0" err="1"/>
              <a:t>д.ю.н</a:t>
            </a:r>
            <a:r>
              <a:rPr lang="ru-RU" sz="2400" dirty="0"/>
              <a:t>., профессор Московской академии Следственного комитета РФ, судья Верховного Суда РФ (в отставке) «Преступность и борьба с ней в Великобритании»</a:t>
            </a:r>
          </a:p>
          <a:p>
            <a:pPr algn="just" rtl="0">
              <a:spcBef>
                <a:spcPts val="0"/>
              </a:spcBef>
            </a:pPr>
            <a:endParaRPr lang="ru-RU" sz="2400" dirty="0"/>
          </a:p>
          <a:p>
            <a:pPr algn="just" rtl="0">
              <a:spcBef>
                <a:spcPts val="0"/>
              </a:spcBef>
            </a:pPr>
            <a:r>
              <a:rPr lang="ru-RU" sz="2400" dirty="0" err="1"/>
              <a:t>Стешич</a:t>
            </a:r>
            <a:r>
              <a:rPr lang="ru-RU" sz="2400" dirty="0"/>
              <a:t> Елена Сергеевна – </a:t>
            </a:r>
            <a:r>
              <a:rPr lang="ru-RU" sz="2400" dirty="0" err="1"/>
              <a:t>д.ю.н</a:t>
            </a:r>
            <a:r>
              <a:rPr lang="ru-RU" sz="2400" dirty="0"/>
              <a:t>., доцент Ростовского юридического института МВД России, полковник полиции «</a:t>
            </a:r>
            <a:r>
              <a:rPr lang="ru-RU" sz="2400" dirty="0" err="1"/>
              <a:t>Гомицидальная</a:t>
            </a:r>
            <a:r>
              <a:rPr lang="ru-RU" sz="2400" dirty="0"/>
              <a:t> преступность как объект криминологического исследования»</a:t>
            </a:r>
          </a:p>
          <a:p>
            <a:pPr rtl="0">
              <a:spcBef>
                <a:spcPts val="0"/>
              </a:spcBef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2B4CE3A-8C88-45AA-A849-57E5A7AC22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 rtlCol="0"/>
          <a:lstStyle/>
          <a:p>
            <a:pPr rtl="0"/>
            <a:r>
              <a:rPr lang="ru-RU" dirty="0"/>
              <a:t>СТРАНИЦА </a:t>
            </a:r>
            <a:fld id="{4A9B5881-4007-4345-955A-79C2656F0C49}" type="slidenum">
              <a:rPr lang="ru-RU" smtClean="0"/>
              <a:pPr rtl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141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1517BA-3F03-4A5B-9D86-01A193E11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17333"/>
            <a:ext cx="10275277" cy="1141439"/>
          </a:xfrm>
        </p:spPr>
        <p:txBody>
          <a:bodyPr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Московский государственный университет имени М.В. Ломоносова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ЮРИДИЧЕСКИЙ ФАКУЛЬТЕТ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НОЦ криминологических исследований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B163A8A-C951-4F8E-8743-A3EA0A936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КРУГЛЫЙ СТОЛ</a:t>
            </a: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«Противодействие семейному насилию в Российской Федерации: уголовно-правовые и криминологические проблемы»</a:t>
            </a:r>
            <a:endParaRPr lang="ru-RU" sz="2400" dirty="0"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  <a:p>
            <a:pPr algn="just"/>
            <a:r>
              <a:rPr lang="ru-RU" sz="19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Матвеева Анастасия Алексеевна</a:t>
            </a:r>
            <a:endParaRPr lang="ru-RU" sz="1900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доцент Московского государственного университета им. М.В. Ломоносова, </a:t>
            </a:r>
            <a:r>
              <a:rPr lang="ru-RU" sz="1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к.ю.н</a:t>
            </a: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«Семейное насилие и проблемы противодействия на постсоветском пространстве»</a:t>
            </a:r>
          </a:p>
          <a:p>
            <a:pPr marL="0" indent="0" algn="just">
              <a:buNone/>
            </a:pPr>
            <a:endParaRPr lang="ru-RU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Зиядова</a:t>
            </a:r>
            <a:r>
              <a:rPr lang="ru-RU" sz="19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Дурея </a:t>
            </a:r>
            <a:r>
              <a:rPr lang="ru-RU" sz="19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Зиядиновна</a:t>
            </a:r>
            <a:endParaRPr lang="ru-RU" sz="1900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Профессор Дагестанского государственного университета, </a:t>
            </a:r>
            <a:r>
              <a:rPr lang="ru-RU" sz="1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д.ю.н</a:t>
            </a: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., заведующая лабораторией уголовно-правовых и криминологических исследований при ДГУ, председатель Дагестанского регионального отделения Российской криминологической ассоциации «Проблемы семейного насилия в регионах Российской Федерации»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9D8B936-1B06-4FED-BC39-D7B8325F36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ru-RU" noProof="0"/>
              <a:t>СТРАНИЦА </a:t>
            </a:r>
            <a:fld id="{4A9B5881-4007-4345-955A-79C2656F0C49}" type="slidenum">
              <a:rPr lang="ru-RU" noProof="0" smtClean="0"/>
              <a:pPr rtl="0"/>
              <a:t>12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78965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B163A8A-C951-4F8E-8743-A3EA0A936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3577"/>
            <a:ext cx="10515600" cy="569338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  <a:p>
            <a:pPr algn="just"/>
            <a:r>
              <a:rPr lang="ru-RU" sz="1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Филиппов Павел Александрович</a:t>
            </a:r>
          </a:p>
          <a:p>
            <a:pPr marL="0" indent="0" algn="just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доцент кафедры уголовного права и криминологии Юридического факультета МГУ им. М.В. Ломоносова,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д.ю.н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«Уголовная ответственность за неисполнение обязанностей по воспитанию несовершеннолетнего: проблемы судебной практики»</a:t>
            </a:r>
          </a:p>
          <a:p>
            <a:pPr algn="just"/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8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Шикула</a:t>
            </a:r>
            <a:r>
              <a:rPr lang="ru-RU" sz="1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Ильмира </a:t>
            </a:r>
            <a:r>
              <a:rPr lang="ru-RU" sz="18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Рифкатьевна</a:t>
            </a:r>
            <a:endParaRPr lang="ru-RU" sz="1800" b="1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Заведующая кафедрой уголовного права и процесса Московского международного университета,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к.ю.н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., доцент кафедры государственно-правовых дисциплин Института права и управления МГПУ «Актуальные проблемы уголовно-правовой и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виктимологической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защиты жертв домашнего насилия в деятельности правоохранительных органов»</a:t>
            </a:r>
          </a:p>
          <a:p>
            <a:pPr algn="just"/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8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Атагимова</a:t>
            </a:r>
            <a:r>
              <a:rPr lang="ru-RU" sz="1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Эльмира </a:t>
            </a:r>
            <a:r>
              <a:rPr lang="ru-RU" sz="18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Исамудиновна</a:t>
            </a:r>
            <a:endParaRPr lang="ru-RU" sz="1800" b="1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Старший научный сотрудник Научного центра правовой информации при Министерстве юстиции РФ,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к.ю.н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«Социально-обусловленные потребности реформирования законодательства в сфере противодействия семейно-бытовому насилию»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9D8B936-1B06-4FED-BC39-D7B8325F36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ru-RU" noProof="0"/>
              <a:t>СТРАНИЦА </a:t>
            </a:r>
            <a:fld id="{4A9B5881-4007-4345-955A-79C2656F0C49}" type="slidenum">
              <a:rPr lang="ru-RU" noProof="0" smtClean="0"/>
              <a:pPr rtl="0"/>
              <a:t>13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82228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F5A56C-C451-41AF-980D-7E0C1B56B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677" y="2103437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Спасибо за внимание!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583FC288-E084-4501-9DBD-DD1DE79BD1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ru-RU" noProof="0"/>
              <a:t>СТРАНИЦА </a:t>
            </a:r>
            <a:fld id="{4A9B5881-4007-4345-955A-79C2656F0C49}" type="slidenum">
              <a:rPr lang="ru-RU" noProof="0" smtClean="0"/>
              <a:pPr rtl="0"/>
              <a:t>14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42087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C8855392-9FED-4979-8AC6-A73037648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5322" y="592006"/>
            <a:ext cx="7901355" cy="772107"/>
          </a:xfrm>
        </p:spPr>
        <p:txBody>
          <a:bodyPr rtlCol="0"/>
          <a:lstStyle/>
          <a:p>
            <a:pPr rtl="0"/>
            <a:r>
              <a:rPr lang="ru-RU" dirty="0">
                <a:solidFill>
                  <a:srgbClr val="FFC000"/>
                </a:solidFill>
                <a:latin typeface="Sitka Small" panose="02000505000000020004" pitchFamily="2" charset="0"/>
              </a:rPr>
              <a:t>Криминологическая школа</a:t>
            </a:r>
          </a:p>
        </p:txBody>
      </p:sp>
      <p:graphicFrame>
        <p:nvGraphicFramePr>
          <p:cNvPr id="10" name="Объект 2" descr="Объект">
            <a:extLst>
              <a:ext uri="{FF2B5EF4-FFF2-40B4-BE49-F238E27FC236}">
                <a16:creationId xmlns:a16="http://schemas.microsoft.com/office/drawing/2014/main" xmlns="" id="{47A11266-E870-4547-80E5-8133E862A7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493196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2934DE9-1653-4F9E-B307-C53A27B218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ru-RU" dirty="0"/>
              <a:t>СТРАНИЦА </a:t>
            </a:r>
            <a:fld id="{4A9B5881-4007-4345-955A-79C2656F0C49}" type="slidenum">
              <a:rPr lang="ru-RU" smtClean="0"/>
              <a:pPr rtl="0"/>
              <a:t>2</a:t>
            </a:fld>
            <a:endParaRPr lang="ru-RU" dirty="0"/>
          </a:p>
        </p:txBody>
      </p:sp>
      <p:pic>
        <p:nvPicPr>
          <p:cNvPr id="14" name="Графический объект 13" descr="Указатель">
            <a:extLst>
              <a:ext uri="{FF2B5EF4-FFF2-40B4-BE49-F238E27FC236}">
                <a16:creationId xmlns:a16="http://schemas.microsoft.com/office/drawing/2014/main" xmlns="" id="{F3D6B7B3-DCDF-47A1-B092-0D8D01630A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783726" y="2545226"/>
            <a:ext cx="624548" cy="624548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8BED1379-2C64-4902-A414-90051165C9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697432" y="6361476"/>
            <a:ext cx="2552123" cy="36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200" dirty="0"/>
              <a:t>Криминологическая школа</a:t>
            </a:r>
          </a:p>
        </p:txBody>
      </p:sp>
      <p:sp>
        <p:nvSpPr>
          <p:cNvPr id="17" name="Равнобедренный треугольник 16">
            <a:extLst>
              <a:ext uri="{FF2B5EF4-FFF2-40B4-BE49-F238E27FC236}">
                <a16:creationId xmlns:a16="http://schemas.microsoft.com/office/drawing/2014/main" xmlns="" id="{C1168A37-F12A-42E8-A95E-69747461C0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0800000">
            <a:off x="4902070" y="6271566"/>
            <a:ext cx="142847" cy="9156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EA0DA651-1284-4060-8062-4E9B6BDAF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428" y="2071845"/>
            <a:ext cx="1299395" cy="163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804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C8855392-9FED-4979-8AC6-A73037648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5322" y="481206"/>
            <a:ext cx="7901355" cy="993706"/>
          </a:xfrm>
        </p:spPr>
        <p:txBody>
          <a:bodyPr rtlCol="0"/>
          <a:lstStyle/>
          <a:p>
            <a:pPr rtl="0"/>
            <a:r>
              <a:rPr lang="ru-RU" sz="2800" dirty="0">
                <a:latin typeface="Sitka Small" panose="02000505000000020004" pitchFamily="2" charset="0"/>
              </a:rPr>
              <a:t>Научные сотрудники НОЦ криминологических исследований:</a:t>
            </a:r>
          </a:p>
        </p:txBody>
      </p:sp>
      <p:graphicFrame>
        <p:nvGraphicFramePr>
          <p:cNvPr id="10" name="Объект 2" descr="Объект">
            <a:extLst>
              <a:ext uri="{FF2B5EF4-FFF2-40B4-BE49-F238E27FC236}">
                <a16:creationId xmlns:a16="http://schemas.microsoft.com/office/drawing/2014/main" xmlns="" id="{47A11266-E870-4547-80E5-8133E862A7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562022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2934DE9-1653-4F9E-B307-C53A27B218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ru-RU" dirty="0"/>
              <a:t>СТРАНИЦА </a:t>
            </a:r>
            <a:fld id="{4A9B5881-4007-4345-955A-79C2656F0C49}" type="slidenum">
              <a:rPr lang="ru-RU" smtClean="0"/>
              <a:pPr rtl="0"/>
              <a:t>3</a:t>
            </a:fld>
            <a:endParaRPr lang="ru-RU" dirty="0"/>
          </a:p>
        </p:txBody>
      </p:sp>
      <p:pic>
        <p:nvPicPr>
          <p:cNvPr id="14" name="Графический объект 13" descr="Указатель">
            <a:extLst>
              <a:ext uri="{FF2B5EF4-FFF2-40B4-BE49-F238E27FC236}">
                <a16:creationId xmlns:a16="http://schemas.microsoft.com/office/drawing/2014/main" xmlns="" id="{F3D6B7B3-DCDF-47A1-B092-0D8D01630A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783726" y="2545226"/>
            <a:ext cx="624548" cy="624548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8BED1379-2C64-4902-A414-90051165C9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697432" y="6361476"/>
            <a:ext cx="2552123" cy="36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200" dirty="0"/>
              <a:t>Криминологическая школа</a:t>
            </a:r>
          </a:p>
        </p:txBody>
      </p:sp>
      <p:sp>
        <p:nvSpPr>
          <p:cNvPr id="17" name="Равнобедренный треугольник 16">
            <a:extLst>
              <a:ext uri="{FF2B5EF4-FFF2-40B4-BE49-F238E27FC236}">
                <a16:creationId xmlns:a16="http://schemas.microsoft.com/office/drawing/2014/main" xmlns="" id="{C1168A37-F12A-42E8-A95E-69747461C0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0800000">
            <a:off x="4902070" y="6271566"/>
            <a:ext cx="142847" cy="9156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9B9E909D-2FA2-4AD0-8AA8-BAFAFFDD7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905" y="2071261"/>
            <a:ext cx="1223596" cy="180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58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4264269" cy="6721472"/>
          </a:xfrm>
          <a:gradFill>
            <a:gsLst>
              <a:gs pos="1000">
                <a:schemeClr val="tx1">
                  <a:lumMod val="85000"/>
                  <a:lumOff val="15000"/>
                </a:schemeClr>
              </a:gs>
              <a:gs pos="100000">
                <a:schemeClr val="accent2">
                  <a:lumMod val="50000"/>
                </a:schemeClr>
              </a:gs>
            </a:gsLst>
          </a:gradFill>
        </p:spPr>
        <p:txBody>
          <a:bodyPr rtlCol="0"/>
          <a:lstStyle/>
          <a:p>
            <a:pPr algn="r" rtl="0">
              <a:lnSpc>
                <a:spcPct val="90000"/>
              </a:lnSpc>
            </a:pPr>
            <a:r>
              <a:rPr lang="ru-RU" sz="3600" b="1" dirty="0">
                <a:solidFill>
                  <a:srgbClr val="FFC000"/>
                </a:solidFill>
              </a:rPr>
              <a:t>Научно-исследовательские группы:</a:t>
            </a:r>
          </a:p>
        </p:txBody>
      </p:sp>
      <p:graphicFrame>
        <p:nvGraphicFramePr>
          <p:cNvPr id="10" name="Объект 2" descr="Содержимое списка">
            <a:extLst>
              <a:ext uri="{FF2B5EF4-FFF2-40B4-BE49-F238E27FC236}">
                <a16:creationId xmlns:a16="http://schemas.microsoft.com/office/drawing/2014/main" xmlns="" id="{4DBF5C5D-E8C1-4EFB-87B6-B4245AB407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4162590"/>
              </p:ext>
            </p:extLst>
          </p:nvPr>
        </p:nvGraphicFramePr>
        <p:xfrm>
          <a:off x="4562476" y="365125"/>
          <a:ext cx="7324724" cy="598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Номер слайда 19">
            <a:extLst>
              <a:ext uri="{FF2B5EF4-FFF2-40B4-BE49-F238E27FC236}">
                <a16:creationId xmlns:a16="http://schemas.microsoft.com/office/drawing/2014/main" xmlns="" id="{3AEC0301-E9AA-4478-9E23-C372DBDCE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ru-RU" dirty="0"/>
              <a:t>СТРАНИЦА </a:t>
            </a:r>
            <a:fld id="{4A9B5881-4007-4345-955A-79C2656F0C49}" type="slidenum">
              <a:rPr lang="ru-RU" smtClean="0"/>
              <a:pPr rtl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0338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>
              <a:lnSpc>
                <a:spcPct val="90000"/>
              </a:lnSpc>
            </a:pPr>
            <a:r>
              <a:rPr lang="ru-RU" sz="3200" dirty="0"/>
              <a:t>Изучение и противодействие экономической и организованной преступности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B863B31-6429-468C-9624-0D0BBDBAC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350" y="365124"/>
            <a:ext cx="5654501" cy="5984875"/>
          </a:xfrm>
        </p:spPr>
        <p:txBody>
          <a:bodyPr rtlCol="0">
            <a:normAutofit/>
          </a:bodyPr>
          <a:lstStyle/>
          <a:p>
            <a:pPr algn="just" rtl="0"/>
            <a:r>
              <a:rPr lang="ru-RU" sz="2400" b="1" dirty="0">
                <a:latin typeface="+mj-lt"/>
              </a:rPr>
              <a:t>Организованность в экономической преступности.</a:t>
            </a:r>
          </a:p>
          <a:p>
            <a:pPr algn="just" rtl="0"/>
            <a:r>
              <a:rPr lang="ru-RU" sz="2400" b="1" dirty="0">
                <a:latin typeface="+mj-lt"/>
              </a:rPr>
              <a:t>Организованность в коррупционной преступности.</a:t>
            </a:r>
          </a:p>
        </p:txBody>
      </p:sp>
      <p:sp>
        <p:nvSpPr>
          <p:cNvPr id="20" name="Номер слайда 19">
            <a:extLst>
              <a:ext uri="{FF2B5EF4-FFF2-40B4-BE49-F238E27FC236}">
                <a16:creationId xmlns:a16="http://schemas.microsoft.com/office/drawing/2014/main" xmlns="" id="{3AEC0301-E9AA-4478-9E23-C372DBDCE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 rtlCol="0"/>
          <a:lstStyle/>
          <a:p>
            <a:pPr rtl="0"/>
            <a:r>
              <a:rPr lang="ru-RU" dirty="0"/>
              <a:t>СТРАНИЦА </a:t>
            </a:r>
            <a:fld id="{4A9B5881-4007-4345-955A-79C2656F0C49}" type="slidenum">
              <a:rPr lang="ru-RU" smtClean="0"/>
              <a:pPr rtl="0"/>
              <a:t>5</a:t>
            </a:fld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BB801CDE-088C-4A56-83CA-BF9F271065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801677" y="6361475"/>
            <a:ext cx="2552123" cy="360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200" dirty="0"/>
              <a:t>Темы:</a:t>
            </a:r>
          </a:p>
        </p:txBody>
      </p:sp>
      <p:sp>
        <p:nvSpPr>
          <p:cNvPr id="10" name="Равнобедренный треугольник 9">
            <a:extLst>
              <a:ext uri="{FF2B5EF4-FFF2-40B4-BE49-F238E27FC236}">
                <a16:creationId xmlns:a16="http://schemas.microsoft.com/office/drawing/2014/main" xmlns="" id="{792980D7-ED01-4955-83DB-59BA18C94F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0800000">
            <a:off x="10006315" y="6271566"/>
            <a:ext cx="142847" cy="9156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291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>
              <a:lnSpc>
                <a:spcPct val="90000"/>
              </a:lnSpc>
            </a:pPr>
            <a:r>
              <a:rPr lang="ru-RU" sz="3200" dirty="0"/>
              <a:t>Исследование некоторых актуальных проблем криминологии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B863B31-6429-468C-9624-0D0BBDBAC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sz="2400" b="1" dirty="0">
                <a:latin typeface="+mj-lt"/>
              </a:rPr>
              <a:t>СМИ и преступность.</a:t>
            </a:r>
          </a:p>
          <a:p>
            <a:pPr rtl="0"/>
            <a:r>
              <a:rPr lang="ru-RU" sz="2400" b="1" dirty="0">
                <a:latin typeface="+mj-lt"/>
              </a:rPr>
              <a:t>Криминология экстремизма.</a:t>
            </a:r>
          </a:p>
          <a:p>
            <a:pPr algn="just" rtl="0"/>
            <a:r>
              <a:rPr lang="ru-RU" sz="2400" b="1" dirty="0">
                <a:latin typeface="+mj-lt"/>
              </a:rPr>
              <a:t>Социокультурная детерминация агрессии и насилия.</a:t>
            </a:r>
          </a:p>
          <a:p>
            <a:pPr algn="just" rtl="0"/>
            <a:r>
              <a:rPr lang="ru-RU" sz="2400" b="1" dirty="0">
                <a:latin typeface="+mj-lt"/>
              </a:rPr>
              <a:t>Преступления в сфере компьютерной информации: криминологические аспекты</a:t>
            </a:r>
          </a:p>
        </p:txBody>
      </p:sp>
      <p:sp>
        <p:nvSpPr>
          <p:cNvPr id="20" name="Номер слайда 19">
            <a:extLst>
              <a:ext uri="{FF2B5EF4-FFF2-40B4-BE49-F238E27FC236}">
                <a16:creationId xmlns:a16="http://schemas.microsoft.com/office/drawing/2014/main" xmlns="" id="{3AEC0301-E9AA-4478-9E23-C372DBDCE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 rtlCol="0"/>
          <a:lstStyle/>
          <a:p>
            <a:pPr rtl="0"/>
            <a:r>
              <a:rPr lang="ru-RU" dirty="0"/>
              <a:t>СТРАНИЦА </a:t>
            </a:r>
            <a:fld id="{4A9B5881-4007-4345-955A-79C2656F0C49}" type="slidenum">
              <a:rPr lang="ru-RU" smtClean="0"/>
              <a:pPr rtl="0"/>
              <a:t>6</a:t>
            </a:fld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BB801CDE-088C-4A56-83CA-BF9F271065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801677" y="6361475"/>
            <a:ext cx="2552123" cy="360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200" dirty="0"/>
              <a:t>Темы:</a:t>
            </a:r>
          </a:p>
        </p:txBody>
      </p:sp>
      <p:sp>
        <p:nvSpPr>
          <p:cNvPr id="10" name="Равнобедренный треугольник 9">
            <a:extLst>
              <a:ext uri="{FF2B5EF4-FFF2-40B4-BE49-F238E27FC236}">
                <a16:creationId xmlns:a16="http://schemas.microsoft.com/office/drawing/2014/main" xmlns="" id="{792980D7-ED01-4955-83DB-59BA18C94F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0800000">
            <a:off x="10006315" y="6271566"/>
            <a:ext cx="142847" cy="9156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108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>
              <a:lnSpc>
                <a:spcPct val="90000"/>
              </a:lnSpc>
            </a:pPr>
            <a:r>
              <a:rPr lang="ru-RU" sz="3200" dirty="0"/>
              <a:t>Семейное насилие как уголовно-правовое и криминологическое явление: проблемы и перспективы противодействия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B863B31-6429-468C-9624-0D0BBDBAC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sz="2400" b="1" dirty="0">
                <a:latin typeface="+mj-lt"/>
              </a:rPr>
              <a:t>Понятие и основные признаки семейного насилия.</a:t>
            </a:r>
          </a:p>
          <a:p>
            <a:pPr rtl="0"/>
            <a:r>
              <a:rPr lang="ru-RU" sz="2400" b="1" dirty="0">
                <a:latin typeface="+mj-lt"/>
              </a:rPr>
              <a:t>Виды семейного насилия.</a:t>
            </a:r>
          </a:p>
          <a:p>
            <a:pPr rtl="0"/>
            <a:r>
              <a:rPr lang="ru-RU" sz="2400" b="1" dirty="0" err="1">
                <a:latin typeface="+mj-lt"/>
              </a:rPr>
              <a:t>Виктимологические</a:t>
            </a:r>
            <a:r>
              <a:rPr lang="ru-RU" sz="2400" b="1" dirty="0">
                <a:latin typeface="+mj-lt"/>
              </a:rPr>
              <a:t> аспекты семейного насилия.</a:t>
            </a:r>
          </a:p>
          <a:p>
            <a:pPr rtl="0"/>
            <a:r>
              <a:rPr lang="ru-RU" sz="2400" b="1" dirty="0">
                <a:latin typeface="+mj-lt"/>
              </a:rPr>
              <a:t>Проблемы соблюдения прав человека при противодействии семейному насилию.</a:t>
            </a:r>
          </a:p>
          <a:p>
            <a:pPr rtl="0"/>
            <a:r>
              <a:rPr lang="ru-RU" sz="2400" b="1" dirty="0">
                <a:latin typeface="+mj-lt"/>
              </a:rPr>
              <a:t>Противодействие семейному насилию в отдельных странах.</a:t>
            </a:r>
          </a:p>
          <a:p>
            <a:pPr rtl="0"/>
            <a:r>
              <a:rPr lang="ru-RU" sz="2400" b="1" dirty="0">
                <a:latin typeface="+mj-lt"/>
              </a:rPr>
              <a:t>Перспективы противодействия семейному насилию в РФ.</a:t>
            </a:r>
          </a:p>
        </p:txBody>
      </p:sp>
      <p:sp>
        <p:nvSpPr>
          <p:cNvPr id="20" name="Номер слайда 19">
            <a:extLst>
              <a:ext uri="{FF2B5EF4-FFF2-40B4-BE49-F238E27FC236}">
                <a16:creationId xmlns:a16="http://schemas.microsoft.com/office/drawing/2014/main" xmlns="" id="{3AEC0301-E9AA-4478-9E23-C372DBDCE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 rtlCol="0"/>
          <a:lstStyle/>
          <a:p>
            <a:pPr rtl="0"/>
            <a:r>
              <a:rPr lang="ru-RU" dirty="0"/>
              <a:t>СТРАНИЦА </a:t>
            </a:r>
            <a:fld id="{4A9B5881-4007-4345-955A-79C2656F0C49}" type="slidenum">
              <a:rPr lang="ru-RU" smtClean="0"/>
              <a:pPr rtl="0"/>
              <a:t>7</a:t>
            </a:fld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BB801CDE-088C-4A56-83CA-BF9F271065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801677" y="6361475"/>
            <a:ext cx="2552123" cy="360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200" dirty="0"/>
              <a:t>Темы:</a:t>
            </a:r>
          </a:p>
        </p:txBody>
      </p:sp>
      <p:sp>
        <p:nvSpPr>
          <p:cNvPr id="10" name="Равнобедренный треугольник 9">
            <a:extLst>
              <a:ext uri="{FF2B5EF4-FFF2-40B4-BE49-F238E27FC236}">
                <a16:creationId xmlns:a16="http://schemas.microsoft.com/office/drawing/2014/main" xmlns="" id="{792980D7-ED01-4955-83DB-59BA18C94F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0800000">
            <a:off x="10006315" y="6271566"/>
            <a:ext cx="142847" cy="9156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445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>
              <a:lnSpc>
                <a:spcPct val="90000"/>
              </a:lnSpc>
            </a:pPr>
            <a:r>
              <a:rPr lang="ru-RU" sz="3200" dirty="0" err="1"/>
              <a:t>Виктимология</a:t>
            </a:r>
            <a:endParaRPr lang="ru-RU" sz="32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B863B31-6429-468C-9624-0D0BBDBAC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just"/>
            <a:r>
              <a:rPr lang="ru-RU" sz="2400" dirty="0">
                <a:effectLst/>
                <a:latin typeface="+mj-lt"/>
                <a:ea typeface="Times New Roman" panose="02020603050405020304" pitchFamily="18" charset="0"/>
              </a:rPr>
              <a:t>История </a:t>
            </a:r>
            <a:r>
              <a:rPr lang="ru-RU" sz="2400" dirty="0" err="1">
                <a:effectLst/>
                <a:latin typeface="+mj-lt"/>
                <a:ea typeface="Times New Roman" panose="02020603050405020304" pitchFamily="18" charset="0"/>
              </a:rPr>
              <a:t>виктимологических</a:t>
            </a:r>
            <a:r>
              <a:rPr lang="ru-RU" sz="2400" dirty="0">
                <a:effectLst/>
                <a:latin typeface="+mj-lt"/>
                <a:ea typeface="Times New Roman" panose="02020603050405020304" pitchFamily="18" charset="0"/>
              </a:rPr>
              <a:t> исследований в мире и в нашей стране.</a:t>
            </a:r>
          </a:p>
          <a:p>
            <a:pPr algn="just"/>
            <a:r>
              <a:rPr lang="ru-RU" sz="2400" dirty="0">
                <a:effectLst/>
                <a:latin typeface="+mj-lt"/>
                <a:ea typeface="Times New Roman" panose="02020603050405020304" pitchFamily="18" charset="0"/>
              </a:rPr>
              <a:t>Понятие и типы жертв от преступлений.</a:t>
            </a:r>
          </a:p>
          <a:p>
            <a:pPr algn="just"/>
            <a:r>
              <a:rPr lang="ru-RU" sz="2400" dirty="0">
                <a:effectLst/>
                <a:latin typeface="+mj-lt"/>
                <a:ea typeface="Times New Roman" panose="02020603050405020304" pitchFamily="18" charset="0"/>
              </a:rPr>
              <a:t>Место и роль жертвы в механизме конкретного преступления.</a:t>
            </a:r>
          </a:p>
          <a:p>
            <a:pPr algn="just"/>
            <a:r>
              <a:rPr lang="ru-RU" sz="2400" dirty="0">
                <a:effectLst/>
                <a:latin typeface="+mj-lt"/>
                <a:ea typeface="Times New Roman" panose="02020603050405020304" pitchFamily="18" charset="0"/>
              </a:rPr>
              <a:t>Проблемы совершенствования правового статуса потерпевшего в РФ.</a:t>
            </a:r>
          </a:p>
          <a:p>
            <a:pPr algn="just"/>
            <a:r>
              <a:rPr lang="ru-RU" sz="2400" dirty="0" err="1">
                <a:effectLst/>
                <a:latin typeface="+mj-lt"/>
                <a:ea typeface="Times New Roman" panose="02020603050405020304" pitchFamily="18" charset="0"/>
              </a:rPr>
              <a:t>Виктимологическая</a:t>
            </a:r>
            <a:r>
              <a:rPr lang="ru-RU" sz="2400" dirty="0">
                <a:effectLst/>
                <a:latin typeface="+mj-lt"/>
                <a:ea typeface="Times New Roman" panose="02020603050405020304" pitchFamily="18" charset="0"/>
              </a:rPr>
              <a:t> профилактика и ее перспективы.</a:t>
            </a:r>
          </a:p>
        </p:txBody>
      </p:sp>
      <p:sp>
        <p:nvSpPr>
          <p:cNvPr id="20" name="Номер слайда 19">
            <a:extLst>
              <a:ext uri="{FF2B5EF4-FFF2-40B4-BE49-F238E27FC236}">
                <a16:creationId xmlns:a16="http://schemas.microsoft.com/office/drawing/2014/main" xmlns="" id="{3AEC0301-E9AA-4478-9E23-C372DBDCE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 rtlCol="0"/>
          <a:lstStyle/>
          <a:p>
            <a:pPr rtl="0"/>
            <a:r>
              <a:rPr lang="ru-RU" dirty="0"/>
              <a:t>СТРАНИЦА </a:t>
            </a:r>
            <a:fld id="{4A9B5881-4007-4345-955A-79C2656F0C49}" type="slidenum">
              <a:rPr lang="ru-RU" smtClean="0"/>
              <a:pPr rtl="0"/>
              <a:t>8</a:t>
            </a:fld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BB801CDE-088C-4A56-83CA-BF9F271065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801677" y="6361475"/>
            <a:ext cx="2552123" cy="360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200" dirty="0"/>
              <a:t>Темы:</a:t>
            </a:r>
          </a:p>
        </p:txBody>
      </p:sp>
      <p:sp>
        <p:nvSpPr>
          <p:cNvPr id="10" name="Равнобедренный треугольник 9">
            <a:extLst>
              <a:ext uri="{FF2B5EF4-FFF2-40B4-BE49-F238E27FC236}">
                <a16:creationId xmlns:a16="http://schemas.microsoft.com/office/drawing/2014/main" xmlns="" id="{792980D7-ED01-4955-83DB-59BA18C94F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0800000">
            <a:off x="10006315" y="6271566"/>
            <a:ext cx="142847" cy="9156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009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CDDC5365-EA36-45A8-8DBD-A6D8461EB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974" y="254524"/>
            <a:ext cx="4695825" cy="6184775"/>
          </a:xfrm>
        </p:spPr>
        <p:txBody>
          <a:bodyPr rtlCol="0"/>
          <a:lstStyle/>
          <a:p>
            <a:pPr rtl="0"/>
            <a:r>
              <a:rPr lang="ru-RU" dirty="0"/>
              <a:t/>
            </a:r>
            <a:br>
              <a:rPr lang="ru-RU" dirty="0"/>
            </a:br>
            <a:r>
              <a:rPr lang="ru-RU" dirty="0"/>
              <a:t>Объявление конкурса на составление дизайн-проекта логотипа Криминологической школы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18C9971-C7D2-435E-9037-EB3D7CCAF1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 rtlCol="0"/>
          <a:lstStyle/>
          <a:p>
            <a:pPr rtl="0"/>
            <a:r>
              <a:rPr lang="ru-RU"/>
              <a:t>СТРАНИЦА </a:t>
            </a:r>
            <a:fld id="{4A9B5881-4007-4345-955A-79C2656F0C49}" type="slidenum">
              <a:rPr lang="ru-RU" smtClean="0"/>
              <a:pPr rtl="0"/>
              <a:t>9</a:t>
            </a:fld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4EF60258-6D59-4423-83CC-D7AC9D79D5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249555" y="6361475"/>
            <a:ext cx="2552123" cy="360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200" dirty="0"/>
              <a:t>Конкурс</a:t>
            </a:r>
          </a:p>
        </p:txBody>
      </p:sp>
      <p:sp>
        <p:nvSpPr>
          <p:cNvPr id="16" name="Равнобедренный треугольник 15">
            <a:extLst>
              <a:ext uri="{FF2B5EF4-FFF2-40B4-BE49-F238E27FC236}">
                <a16:creationId xmlns:a16="http://schemas.microsoft.com/office/drawing/2014/main" xmlns="" id="{C2887229-F913-4F63-8EC5-03C72B9082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0800000">
            <a:off x="7454193" y="6271566"/>
            <a:ext cx="142847" cy="9156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9D626066-0F22-48BE-8C92-73CF84EA8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3" y="254524"/>
            <a:ext cx="6221371" cy="61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8422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254">
      <a:dk1>
        <a:srgbClr val="000000"/>
      </a:dk1>
      <a:lt1>
        <a:srgbClr val="FFFFFF"/>
      </a:lt1>
      <a:dk2>
        <a:srgbClr val="242A41"/>
      </a:dk2>
      <a:lt2>
        <a:srgbClr val="E2E8E3"/>
      </a:lt2>
      <a:accent1>
        <a:srgbClr val="5370C5"/>
      </a:accent1>
      <a:accent2>
        <a:srgbClr val="17B2D1"/>
      </a:accent2>
      <a:accent3>
        <a:srgbClr val="2978E7"/>
      </a:accent3>
      <a:accent4>
        <a:srgbClr val="7829E7"/>
      </a:accent4>
      <a:accent5>
        <a:srgbClr val="B517D5"/>
      </a:accent5>
      <a:accent6>
        <a:srgbClr val="E729B7"/>
      </a:accent6>
      <a:hlink>
        <a:srgbClr val="5370C5"/>
      </a:hlink>
      <a:folHlink>
        <a:srgbClr val="7F7F7F"/>
      </a:folHlink>
    </a:clrScheme>
    <a:fontScheme name="MS Surge Teach Light and Dark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46508522_TF67543618_Win32.potx" id="{38B5435E-8573-4196-B97A-21FE4CAAED4A}" vid="{478B8F52-DC40-4F62-A802-2600166701C0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254">
    <a:dk1>
      <a:srgbClr val="000000"/>
    </a:dk1>
    <a:lt1>
      <a:srgbClr val="FFFFFF"/>
    </a:lt1>
    <a:dk2>
      <a:srgbClr val="242A41"/>
    </a:dk2>
    <a:lt2>
      <a:srgbClr val="E2E8E3"/>
    </a:lt2>
    <a:accent1>
      <a:srgbClr val="5370C5"/>
    </a:accent1>
    <a:accent2>
      <a:srgbClr val="17B2D1"/>
    </a:accent2>
    <a:accent3>
      <a:srgbClr val="2978E7"/>
    </a:accent3>
    <a:accent4>
      <a:srgbClr val="7829E7"/>
    </a:accent4>
    <a:accent5>
      <a:srgbClr val="B517D5"/>
    </a:accent5>
    <a:accent6>
      <a:srgbClr val="E729B7"/>
    </a:accent6>
    <a:hlink>
      <a:srgbClr val="5370C5"/>
    </a:hlink>
    <a:folHlink>
      <a:srgbClr val="7F7F7F"/>
    </a:folHlink>
  </a:clrScheme>
</a:themeOverride>
</file>

<file path=ppt/theme/themeOverride2.xml><?xml version="1.0" encoding="utf-8"?>
<a:themeOverride xmlns:a="http://schemas.openxmlformats.org/drawingml/2006/main">
  <a:clrScheme name="Custom 254">
    <a:dk1>
      <a:srgbClr val="000000"/>
    </a:dk1>
    <a:lt1>
      <a:srgbClr val="FFFFFF"/>
    </a:lt1>
    <a:dk2>
      <a:srgbClr val="242A41"/>
    </a:dk2>
    <a:lt2>
      <a:srgbClr val="E2E8E3"/>
    </a:lt2>
    <a:accent1>
      <a:srgbClr val="5370C5"/>
    </a:accent1>
    <a:accent2>
      <a:srgbClr val="17B2D1"/>
    </a:accent2>
    <a:accent3>
      <a:srgbClr val="2978E7"/>
    </a:accent3>
    <a:accent4>
      <a:srgbClr val="7829E7"/>
    </a:accent4>
    <a:accent5>
      <a:srgbClr val="B517D5"/>
    </a:accent5>
    <a:accent6>
      <a:srgbClr val="E729B7"/>
    </a:accent6>
    <a:hlink>
      <a:srgbClr val="5370C5"/>
    </a:hlink>
    <a:folHlink>
      <a:srgbClr val="7F7F7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EBB7C387-AFDC-4FE3-A658-984B7F35F1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6766BD6-F648-49AA-B7EC-13E75CECB9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4E32C0B-4052-44CB-9341-8AD8B2CC4712}">
  <ds:schemaRefs>
    <ds:schemaRef ds:uri="71af3243-3dd4-4a8d-8c0d-dd76da1f02a5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terms/"/>
    <ds:schemaRef ds:uri="http://schemas.microsoft.com/office/infopath/2007/PartnerControls"/>
    <ds:schemaRef ds:uri="16c05727-aa75-4e4a-9b5f-8a80a1165891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Корпоративный курс обучения</Template>
  <TotalTime>72</TotalTime>
  <Words>698</Words>
  <Application>Microsoft Office PowerPoint</Application>
  <PresentationFormat>Произвольный</PresentationFormat>
  <Paragraphs>115</Paragraphs>
  <Slides>14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Научно-образовательный центр криминологических исследований (кафедра уголовного права и криминологии)</vt:lpstr>
      <vt:lpstr>Криминологическая школа</vt:lpstr>
      <vt:lpstr>Научные сотрудники НОЦ криминологических исследований:</vt:lpstr>
      <vt:lpstr>Научно-исследовательские группы:</vt:lpstr>
      <vt:lpstr>Изучение и противодействие экономической и организованной преступности </vt:lpstr>
      <vt:lpstr>Исследование некоторых актуальных проблем криминологии</vt:lpstr>
      <vt:lpstr>Семейное насилие как уголовно-правовое и криминологическое явление: проблемы и перспективы противодействия </vt:lpstr>
      <vt:lpstr>Виктимология</vt:lpstr>
      <vt:lpstr> Объявление конкурса на составление дизайн-проекта логотипа Криминологической школы</vt:lpstr>
      <vt:lpstr>Запланированы лекции-встречи с видными российскими криминологами:</vt:lpstr>
      <vt:lpstr>Презентация PowerPoint</vt:lpstr>
      <vt:lpstr>Московский государственный университет имени М.В. Ломоносова ЮРИДИЧЕСКИЙ ФАКУЛЬТЕТ НОЦ криминологических исследований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Научно-образовательный центр криминологических исследований (кафедра уголовного права и криминологии)</dc:title>
  <dc:creator>Виктория Александрова</dc:creator>
  <cp:lastModifiedBy>DOM</cp:lastModifiedBy>
  <cp:revision>10</cp:revision>
  <dcterms:created xsi:type="dcterms:W3CDTF">2020-09-26T16:27:25Z</dcterms:created>
  <dcterms:modified xsi:type="dcterms:W3CDTF">2020-10-03T16:36:18Z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