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1" r:id="rId6"/>
    <p:sldId id="264" r:id="rId7"/>
    <p:sldId id="257" r:id="rId8"/>
    <p:sldId id="263" r:id="rId9"/>
    <p:sldId id="270" r:id="rId10"/>
    <p:sldId id="271" r:id="rId11"/>
    <p:sldId id="265" r:id="rId12"/>
    <p:sldId id="262" r:id="rId13"/>
    <p:sldId id="260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712" autoAdjust="0"/>
  </p:normalViewPr>
  <p:slideViewPr>
    <p:cSldViewPr snapToGrid="0">
      <p:cViewPr varScale="1">
        <p:scale>
          <a:sx n="76" d="100"/>
          <a:sy n="76" d="100"/>
        </p:scale>
        <p:origin x="8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astya_matveeva@inbox.ru" TargetMode="External"/><Relationship Id="rId1" Type="http://schemas.openxmlformats.org/officeDocument/2006/relationships/hyperlink" Target="mailto:ygk2607@gmail.com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astya_matveeva@inbox.ru" TargetMode="External"/><Relationship Id="rId1" Type="http://schemas.openxmlformats.org/officeDocument/2006/relationships/hyperlink" Target="mailto:ygk2607@gmail.com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ECF89-2783-4E78-A209-A16EF114A1AA}" type="doc">
      <dgm:prSet loTypeId="urn:microsoft.com/office/officeart/2016/7/layout/LinProcess3" loCatId="list" qsTypeId="urn:microsoft.com/office/officeart/2005/8/quickstyle/simple1" qsCatId="simple" csTypeId="urn:microsoft.com/office/officeart/2018/5/colors/Iconchunking_neutralicontext_colorful1" csCatId="colorful" phldr="1"/>
      <dgm:spPr/>
      <dgm:t>
        <a:bodyPr rtlCol="0"/>
        <a:lstStyle/>
        <a:p>
          <a:pPr rtl="0"/>
          <a:endParaRPr lang="en-US"/>
        </a:p>
      </dgm:t>
    </dgm:pt>
    <dgm:pt modelId="{FFB58190-E438-47AF-86F3-FAEC2813ACF1}">
      <dgm:prSet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 rtlCol="0"/>
        <a:lstStyle/>
        <a:p>
          <a:pPr rtl="0"/>
          <a:endParaRPr lang="ru-RU" sz="20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rtl="0"/>
          <a:r>
            <a:rPr lang="ru-RU" sz="2000" dirty="0">
              <a:solidFill>
                <a:schemeClr val="bg1"/>
              </a:solidFill>
              <a:latin typeface="Sitka Small" panose="02000505000000020004" pitchFamily="2" charset="0"/>
            </a:rPr>
            <a:t>Научный руководитель школы</a:t>
          </a:r>
        </a:p>
        <a:p>
          <a:pPr rtl="0"/>
          <a:r>
            <a:rPr lang="ru-RU" sz="2000" dirty="0">
              <a:solidFill>
                <a:schemeClr val="bg1"/>
              </a:solidFill>
              <a:latin typeface="Sitka Small" panose="02000505000000020004" pitchFamily="2" charset="0"/>
            </a:rPr>
            <a:t>Козлов Юрий Георгиевич, </a:t>
          </a:r>
          <a:r>
            <a:rPr lang="ru-RU" sz="2000" dirty="0" err="1">
              <a:solidFill>
                <a:schemeClr val="bg1"/>
              </a:solidFill>
              <a:latin typeface="Sitka Small" panose="02000505000000020004" pitchFamily="2" charset="0"/>
            </a:rPr>
            <a:t>к.ю.н</a:t>
          </a:r>
          <a:r>
            <a:rPr lang="ru-RU" sz="2000" dirty="0">
              <a:solidFill>
                <a:schemeClr val="bg1"/>
              </a:solidFill>
              <a:latin typeface="Sitka Small" panose="02000505000000020004" pitchFamily="2" charset="0"/>
            </a:rPr>
            <a:t>., доцент</a:t>
          </a:r>
        </a:p>
        <a:p>
          <a:r>
            <a:rPr lang="en-US" sz="1800" dirty="0">
              <a:solidFill>
                <a:schemeClr val="bg1"/>
              </a:solidFill>
              <a:latin typeface="Sitka Small" panose="02000505000000020004" pitchFamily="2" charset="0"/>
            </a:rPr>
            <a:t>e-mail: </a:t>
          </a:r>
          <a:r>
            <a:rPr lang="en-US" sz="1800" dirty="0">
              <a:solidFill>
                <a:schemeClr val="bg1"/>
              </a:solidFill>
              <a:latin typeface="Sitka Small" panose="02000505000000020004" pitchFamily="2" charset="0"/>
              <a:hlinkClick xmlns:r="http://schemas.openxmlformats.org/officeDocument/2006/relationships" r:id="rId1"/>
            </a:rPr>
            <a:t>ygk2607@gmail.com</a:t>
          </a:r>
          <a:r>
            <a:rPr lang="ru-RU" sz="1800" dirty="0">
              <a:solidFill>
                <a:schemeClr val="bg1"/>
              </a:solidFill>
              <a:latin typeface="Sitka Small" panose="02000505000000020004" pitchFamily="2" charset="0"/>
            </a:rPr>
            <a:t> </a:t>
          </a:r>
        </a:p>
        <a:p>
          <a:pPr rtl="0"/>
          <a:endParaRPr lang="ru" sz="1600" noProof="1">
            <a:solidFill>
              <a:schemeClr val="bg1"/>
            </a:solidFill>
          </a:endParaRPr>
        </a:p>
      </dgm:t>
    </dgm:pt>
    <dgm:pt modelId="{A40BCF22-228C-4E6F-A028-7BBDE5C12E5A}" type="parTrans" cxnId="{8FB3CA80-DD34-4F68-B118-EAE12645570F}">
      <dgm:prSet/>
      <dgm:spPr/>
      <dgm:t>
        <a:bodyPr rtlCol="0"/>
        <a:lstStyle/>
        <a:p>
          <a:pPr rtl="0"/>
          <a:endParaRPr lang="en-US"/>
        </a:p>
      </dgm:t>
    </dgm:pt>
    <dgm:pt modelId="{547F8894-C324-4B84-95BE-A51E4FE0FA16}" type="sibTrans" cxnId="{8FB3CA80-DD34-4F68-B118-EAE12645570F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 rtlCol="0"/>
        <a:lstStyle/>
        <a:p>
          <a:pPr rtl="0"/>
          <a:endParaRPr lang="en-US" dirty="0"/>
        </a:p>
      </dgm:t>
    </dgm:pt>
    <dgm:pt modelId="{CE11A269-561D-4BA1-BC45-87F6759FD368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rtlCol="0" anchor="t" anchorCtr="0"/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Научный руководитель школы</a:t>
          </a:r>
          <a:endParaRPr lang="ru-RU" sz="2000" kern="1200" dirty="0">
            <a:solidFill>
              <a:srgbClr val="FFFFFF"/>
            </a:solidFill>
            <a:latin typeface="Sitka Small" panose="02000505000000020004" pitchFamily="2" charset="0"/>
            <a:ea typeface="+mn-ea"/>
            <a:cs typeface="+mn-cs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Матвеева Анастасия Алексеевна, </a:t>
          </a:r>
          <a:r>
            <a:rPr lang="ru-RU" sz="2000" kern="1200" dirty="0" err="1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к.ю.н</a:t>
          </a:r>
          <a:r>
            <a:rPr lang="ru-RU" sz="20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., доцент</a:t>
          </a:r>
        </a:p>
        <a:p>
          <a:r>
            <a:rPr lang="en-US" sz="18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e-mail: </a:t>
          </a:r>
          <a:r>
            <a:rPr lang="en-US" sz="18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  <a:hlinkClick xmlns:r="http://schemas.openxmlformats.org/officeDocument/2006/relationships" r:id="rId2"/>
            </a:rPr>
            <a:t>nastya_matveeva@inbox.ru</a:t>
          </a:r>
          <a:r>
            <a:rPr lang="ru-RU" sz="18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4A66CBC3-2E89-46E5-B2EA-1705F05E6FDD}" type="parTrans" cxnId="{2E9E5A02-0CE8-4569-9B67-05EE24CE2438}">
      <dgm:prSet/>
      <dgm:spPr/>
      <dgm:t>
        <a:bodyPr rtlCol="0"/>
        <a:lstStyle/>
        <a:p>
          <a:pPr rtl="0"/>
          <a:endParaRPr lang="en-US"/>
        </a:p>
      </dgm:t>
    </dgm:pt>
    <dgm:pt modelId="{C9DED455-19B5-45BA-AEF1-572CA46E947B}" type="sibTrans" cxnId="{2E9E5A02-0CE8-4569-9B67-05EE24CE2438}">
      <dgm:prSet/>
      <dgm:spPr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  <a:effectLst/>
      </dgm:spPr>
      <dgm:t>
        <a:bodyPr rtlCol="0"/>
        <a:lstStyle/>
        <a:p>
          <a:pPr rtl="0"/>
          <a:endParaRPr lang="en-US" dirty="0"/>
        </a:p>
      </dgm:t>
    </dgm:pt>
    <dgm:pt modelId="{ACE795D8-4182-4DF1-B098-DD0AD48044C8}" type="pres">
      <dgm:prSet presAssocID="{BB0ECF89-2783-4E78-A209-A16EF114A1AA}" presName="Name0" presStyleCnt="0">
        <dgm:presLayoutVars>
          <dgm:animLvl val="lvl"/>
          <dgm:resizeHandles val="exact"/>
        </dgm:presLayoutVars>
      </dgm:prSet>
      <dgm:spPr/>
    </dgm:pt>
    <dgm:pt modelId="{01457034-7B47-4E8B-B040-E0565D08290C}" type="pres">
      <dgm:prSet presAssocID="{FFB58190-E438-47AF-86F3-FAEC2813ACF1}" presName="compositeNode" presStyleCnt="0">
        <dgm:presLayoutVars>
          <dgm:bulletEnabled val="1"/>
        </dgm:presLayoutVars>
      </dgm:prSet>
      <dgm:spPr/>
    </dgm:pt>
    <dgm:pt modelId="{39A872F9-A5B8-4211-9FCD-79722E167124}" type="pres">
      <dgm:prSet presAssocID="{FFB58190-E438-47AF-86F3-FAEC2813ACF1}" presName="bgRect" presStyleLbl="bgAccFollowNode1" presStyleIdx="0" presStyleCnt="2"/>
      <dgm:spPr/>
    </dgm:pt>
    <dgm:pt modelId="{8157E768-0524-44F1-8F00-7DF53576D2D6}" type="pres">
      <dgm:prSet presAssocID="{547F8894-C324-4B84-95BE-A51E4FE0FA16}" presName="sibTransNodeCircle" presStyleLbl="alignNode1" presStyleIdx="0" presStyleCnt="4">
        <dgm:presLayoutVars>
          <dgm:chMax val="0"/>
          <dgm:bulletEnabled/>
        </dgm:presLayoutVars>
      </dgm:prSet>
      <dgm:spPr>
        <a:xfrm>
          <a:off x="990361" y="435133"/>
          <a:ext cx="1305401" cy="1305401"/>
        </a:xfrm>
        <a:prstGeom prst="rect">
          <a:avLst/>
        </a:prstGeom>
      </dgm:spPr>
    </dgm:pt>
    <dgm:pt modelId="{676D607A-85D2-4EAF-B264-A9D94B61A4FF}" type="pres">
      <dgm:prSet presAssocID="{FFB58190-E438-47AF-86F3-FAEC2813ACF1}" presName="bottomLine" presStyleLbl="alignNode1" presStyleIdx="1" presStyleCnt="4">
        <dgm:presLayoutVars/>
      </dgm:prSet>
      <dgm:spPr/>
    </dgm:pt>
    <dgm:pt modelId="{3DFCE59B-AEDE-4DE2-8B09-D05F047AB42F}" type="pres">
      <dgm:prSet presAssocID="{FFB58190-E438-47AF-86F3-FAEC2813ACF1}" presName="nodeText" presStyleLbl="bgAccFollowNode1" presStyleIdx="0" presStyleCnt="2">
        <dgm:presLayoutVars>
          <dgm:bulletEnabled val="1"/>
        </dgm:presLayoutVars>
      </dgm:prSet>
      <dgm:spPr/>
    </dgm:pt>
    <dgm:pt modelId="{AD65492C-54BB-4101-B1E0-86F57716A25E}" type="pres">
      <dgm:prSet presAssocID="{547F8894-C324-4B84-95BE-A51E4FE0FA16}" presName="sibTrans" presStyleCnt="0"/>
      <dgm:spPr/>
    </dgm:pt>
    <dgm:pt modelId="{9A0277E3-55B2-4FAA-BDD3-FFC27311B05B}" type="pres">
      <dgm:prSet presAssocID="{CE11A269-561D-4BA1-BC45-87F6759FD368}" presName="compositeNode" presStyleCnt="0">
        <dgm:presLayoutVars>
          <dgm:bulletEnabled val="1"/>
        </dgm:presLayoutVars>
      </dgm:prSet>
      <dgm:spPr/>
    </dgm:pt>
    <dgm:pt modelId="{AE95CEBE-1AD7-41D4-9CEE-5BA77CA8C01E}" type="pres">
      <dgm:prSet presAssocID="{CE11A269-561D-4BA1-BC45-87F6759FD368}" presName="bgRect" presStyleLbl="bgAccFollowNode1" presStyleIdx="1" presStyleCnt="2"/>
      <dgm:spPr>
        <a:xfrm>
          <a:off x="3614737" y="0"/>
          <a:ext cx="3286125" cy="4351338"/>
        </a:xfrm>
        <a:prstGeom prst="rect">
          <a:avLst/>
        </a:prstGeom>
      </dgm:spPr>
    </dgm:pt>
    <dgm:pt modelId="{AFA09309-0DCE-4477-82D3-AAF980A85A37}" type="pres">
      <dgm:prSet presAssocID="{C9DED455-19B5-45BA-AEF1-572CA46E947B}" presName="sibTransNodeCircle" presStyleLbl="alignNode1" presStyleIdx="2" presStyleCnt="4" custScaleX="160967" custScaleY="105562">
        <dgm:presLayoutVars>
          <dgm:chMax val="0"/>
          <dgm:bulletEnabled/>
        </dgm:presLayoutVars>
      </dgm:prSet>
      <dgm:spPr>
        <a:xfrm>
          <a:off x="4605099" y="435133"/>
          <a:ext cx="1305401" cy="1305401"/>
        </a:xfrm>
        <a:prstGeom prst="rect">
          <a:avLst/>
        </a:prstGeom>
      </dgm:spPr>
    </dgm:pt>
    <dgm:pt modelId="{70685E0F-5EC9-4D84-80D5-F2F78DC3CFFC}" type="pres">
      <dgm:prSet presAssocID="{CE11A269-561D-4BA1-BC45-87F6759FD368}" presName="bottomLine" presStyleLbl="alignNode1" presStyleIdx="3" presStyleCnt="4">
        <dgm:presLayoutVars/>
      </dgm:prSet>
      <dgm:spPr/>
    </dgm:pt>
    <dgm:pt modelId="{E8E0C55E-232A-41CA-87BA-45B86ABED6ED}" type="pres">
      <dgm:prSet presAssocID="{CE11A269-561D-4BA1-BC45-87F6759FD368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2E9E5A02-0CE8-4569-9B67-05EE24CE2438}" srcId="{BB0ECF89-2783-4E78-A209-A16EF114A1AA}" destId="{CE11A269-561D-4BA1-BC45-87F6759FD368}" srcOrd="1" destOrd="0" parTransId="{4A66CBC3-2E89-46E5-B2EA-1705F05E6FDD}" sibTransId="{C9DED455-19B5-45BA-AEF1-572CA46E947B}"/>
    <dgm:cxn modelId="{D2545B17-F0FC-41C0-8AE6-C63C564398B0}" type="presOf" srcId="{CE11A269-561D-4BA1-BC45-87F6759FD368}" destId="{AE95CEBE-1AD7-41D4-9CEE-5BA77CA8C01E}" srcOrd="0" destOrd="0" presId="urn:microsoft.com/office/officeart/2016/7/layout/LinProcess3"/>
    <dgm:cxn modelId="{36884E1A-39D3-4491-AFD6-BCBC6392A59E}" type="presOf" srcId="{CE11A269-561D-4BA1-BC45-87F6759FD368}" destId="{E8E0C55E-232A-41CA-87BA-45B86ABED6ED}" srcOrd="1" destOrd="0" presId="urn:microsoft.com/office/officeart/2016/7/layout/LinProcess3"/>
    <dgm:cxn modelId="{025C3756-4F90-42F6-B826-13223FDABED0}" type="presOf" srcId="{547F8894-C324-4B84-95BE-A51E4FE0FA16}" destId="{8157E768-0524-44F1-8F00-7DF53576D2D6}" srcOrd="0" destOrd="0" presId="urn:microsoft.com/office/officeart/2016/7/layout/LinProcess3"/>
    <dgm:cxn modelId="{8FB3CA80-DD34-4F68-B118-EAE12645570F}" srcId="{BB0ECF89-2783-4E78-A209-A16EF114A1AA}" destId="{FFB58190-E438-47AF-86F3-FAEC2813ACF1}" srcOrd="0" destOrd="0" parTransId="{A40BCF22-228C-4E6F-A028-7BBDE5C12E5A}" sibTransId="{547F8894-C324-4B84-95BE-A51E4FE0FA16}"/>
    <dgm:cxn modelId="{469CA3A1-2EC0-458C-B828-8121A2D4750A}" type="presOf" srcId="{BB0ECF89-2783-4E78-A209-A16EF114A1AA}" destId="{ACE795D8-4182-4DF1-B098-DD0AD48044C8}" srcOrd="0" destOrd="0" presId="urn:microsoft.com/office/officeart/2016/7/layout/LinProcess3"/>
    <dgm:cxn modelId="{13094BE1-4993-450F-9A18-CF0E62019EF7}" type="presOf" srcId="{FFB58190-E438-47AF-86F3-FAEC2813ACF1}" destId="{39A872F9-A5B8-4211-9FCD-79722E167124}" srcOrd="0" destOrd="0" presId="urn:microsoft.com/office/officeart/2016/7/layout/LinProcess3"/>
    <dgm:cxn modelId="{8A5C10EE-3A87-49FC-9945-C0118988EF8D}" type="presOf" srcId="{C9DED455-19B5-45BA-AEF1-572CA46E947B}" destId="{AFA09309-0DCE-4477-82D3-AAF980A85A37}" srcOrd="0" destOrd="0" presId="urn:microsoft.com/office/officeart/2016/7/layout/LinProcess3"/>
    <dgm:cxn modelId="{D24113F0-9FAB-4A26-B7AA-17C02606FE1D}" type="presOf" srcId="{FFB58190-E438-47AF-86F3-FAEC2813ACF1}" destId="{3DFCE59B-AEDE-4DE2-8B09-D05F047AB42F}" srcOrd="1" destOrd="0" presId="urn:microsoft.com/office/officeart/2016/7/layout/LinProcess3"/>
    <dgm:cxn modelId="{76481A27-79A5-48E5-BA29-16004448893C}" type="presParOf" srcId="{ACE795D8-4182-4DF1-B098-DD0AD48044C8}" destId="{01457034-7B47-4E8B-B040-E0565D08290C}" srcOrd="0" destOrd="0" presId="urn:microsoft.com/office/officeart/2016/7/layout/LinProcess3"/>
    <dgm:cxn modelId="{86BEA9C1-5DDA-42C2-937D-A7130110FF74}" type="presParOf" srcId="{01457034-7B47-4E8B-B040-E0565D08290C}" destId="{39A872F9-A5B8-4211-9FCD-79722E167124}" srcOrd="0" destOrd="0" presId="urn:microsoft.com/office/officeart/2016/7/layout/LinProcess3"/>
    <dgm:cxn modelId="{7DC5639C-5BDF-4F6D-A737-811AEFB16C12}" type="presParOf" srcId="{01457034-7B47-4E8B-B040-E0565D08290C}" destId="{8157E768-0524-44F1-8F00-7DF53576D2D6}" srcOrd="1" destOrd="0" presId="urn:microsoft.com/office/officeart/2016/7/layout/LinProcess3"/>
    <dgm:cxn modelId="{9BE7A881-53AA-46A4-B4D9-5952CA3DDD83}" type="presParOf" srcId="{01457034-7B47-4E8B-B040-E0565D08290C}" destId="{676D607A-85D2-4EAF-B264-A9D94B61A4FF}" srcOrd="2" destOrd="0" presId="urn:microsoft.com/office/officeart/2016/7/layout/LinProcess3"/>
    <dgm:cxn modelId="{3CDC6E8B-95DF-4144-9A43-8F1F01D9B5EA}" type="presParOf" srcId="{01457034-7B47-4E8B-B040-E0565D08290C}" destId="{3DFCE59B-AEDE-4DE2-8B09-D05F047AB42F}" srcOrd="3" destOrd="0" presId="urn:microsoft.com/office/officeart/2016/7/layout/LinProcess3"/>
    <dgm:cxn modelId="{050D0D46-967C-45EE-A82A-AD10E04485C1}" type="presParOf" srcId="{ACE795D8-4182-4DF1-B098-DD0AD48044C8}" destId="{AD65492C-54BB-4101-B1E0-86F57716A25E}" srcOrd="1" destOrd="0" presId="urn:microsoft.com/office/officeart/2016/7/layout/LinProcess3"/>
    <dgm:cxn modelId="{C5C3B0C4-18DC-4916-ABAF-6A287C00BAA9}" type="presParOf" srcId="{ACE795D8-4182-4DF1-B098-DD0AD48044C8}" destId="{9A0277E3-55B2-4FAA-BDD3-FFC27311B05B}" srcOrd="2" destOrd="0" presId="urn:microsoft.com/office/officeart/2016/7/layout/LinProcess3"/>
    <dgm:cxn modelId="{FA398688-6697-4B8B-A789-FF729FC50671}" type="presParOf" srcId="{9A0277E3-55B2-4FAA-BDD3-FFC27311B05B}" destId="{AE95CEBE-1AD7-41D4-9CEE-5BA77CA8C01E}" srcOrd="0" destOrd="0" presId="urn:microsoft.com/office/officeart/2016/7/layout/LinProcess3"/>
    <dgm:cxn modelId="{67EE8417-B6AF-43C7-AA8C-3B90AB6AE1FE}" type="presParOf" srcId="{9A0277E3-55B2-4FAA-BDD3-FFC27311B05B}" destId="{AFA09309-0DCE-4477-82D3-AAF980A85A37}" srcOrd="1" destOrd="0" presId="urn:microsoft.com/office/officeart/2016/7/layout/LinProcess3"/>
    <dgm:cxn modelId="{5CE89ECF-B3C2-499B-BBDE-19538F56547F}" type="presParOf" srcId="{9A0277E3-55B2-4FAA-BDD3-FFC27311B05B}" destId="{70685E0F-5EC9-4D84-80D5-F2F78DC3CFFC}" srcOrd="2" destOrd="0" presId="urn:microsoft.com/office/officeart/2016/7/layout/LinProcess3"/>
    <dgm:cxn modelId="{D77D220A-12C7-4499-9660-B4B666A87129}" type="presParOf" srcId="{9A0277E3-55B2-4FAA-BDD3-FFC27311B05B}" destId="{E8E0C55E-232A-41CA-87BA-45B86ABED6ED}" srcOrd="3" destOrd="0" presId="urn:microsoft.com/office/officeart/2016/7/layout/Lin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ECF89-2783-4E78-A209-A16EF114A1AA}" type="doc">
      <dgm:prSet loTypeId="urn:microsoft.com/office/officeart/2016/7/layout/LinProcess3" loCatId="list" qsTypeId="urn:microsoft.com/office/officeart/2005/8/quickstyle/simple1" qsCatId="simple" csTypeId="urn:microsoft.com/office/officeart/2018/5/colors/Iconchunking_neutralicontext_colorful1" csCatId="colorful" phldr="1"/>
      <dgm:spPr/>
      <dgm:t>
        <a:bodyPr rtlCol="0"/>
        <a:lstStyle/>
        <a:p>
          <a:pPr rtl="0"/>
          <a:endParaRPr lang="en-US"/>
        </a:p>
      </dgm:t>
    </dgm:pt>
    <dgm:pt modelId="{FFB58190-E438-47AF-86F3-FAEC2813ACF1}">
      <dgm:prSet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 rtlCol="0"/>
        <a:lstStyle/>
        <a:p>
          <a:pPr rtl="0"/>
          <a:endParaRPr lang="ru-RU" sz="20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rtl="0"/>
          <a:r>
            <a:rPr lang="ru-RU" sz="2000" dirty="0">
              <a:solidFill>
                <a:schemeClr val="bg1"/>
              </a:solidFill>
              <a:latin typeface="Sitka Small" panose="02000505000000020004" pitchFamily="2" charset="0"/>
            </a:rPr>
            <a:t>Филиппов Павел Александрович, </a:t>
          </a:r>
          <a:r>
            <a:rPr lang="ru-RU" sz="2000" dirty="0" err="1">
              <a:solidFill>
                <a:schemeClr val="bg1"/>
              </a:solidFill>
              <a:latin typeface="Sitka Small" panose="02000505000000020004" pitchFamily="2" charset="0"/>
            </a:rPr>
            <a:t>д.ю.н</a:t>
          </a:r>
          <a:r>
            <a:rPr lang="ru-RU" sz="2000" dirty="0">
              <a:solidFill>
                <a:schemeClr val="bg1"/>
              </a:solidFill>
              <a:latin typeface="Sitka Small" panose="02000505000000020004" pitchFamily="2" charset="0"/>
            </a:rPr>
            <a:t>., доцент</a:t>
          </a:r>
        </a:p>
        <a:p>
          <a:r>
            <a:rPr lang="en-US" sz="2000" dirty="0">
              <a:solidFill>
                <a:schemeClr val="bg1"/>
              </a:solidFill>
              <a:latin typeface="Sitka Small" panose="02000505000000020004" pitchFamily="2" charset="0"/>
            </a:rPr>
            <a:t>e-mail: pilippov@yandex.ru</a:t>
          </a:r>
          <a:endParaRPr lang="ru-RU" sz="20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rtl="0"/>
          <a:endParaRPr lang="ru" sz="1600" noProof="1">
            <a:solidFill>
              <a:schemeClr val="bg1"/>
            </a:solidFill>
          </a:endParaRPr>
        </a:p>
      </dgm:t>
    </dgm:pt>
    <dgm:pt modelId="{A40BCF22-228C-4E6F-A028-7BBDE5C12E5A}" type="parTrans" cxnId="{8FB3CA80-DD34-4F68-B118-EAE12645570F}">
      <dgm:prSet/>
      <dgm:spPr/>
      <dgm:t>
        <a:bodyPr rtlCol="0"/>
        <a:lstStyle/>
        <a:p>
          <a:pPr rtl="0"/>
          <a:endParaRPr lang="en-US"/>
        </a:p>
      </dgm:t>
    </dgm:pt>
    <dgm:pt modelId="{547F8894-C324-4B84-95BE-A51E4FE0FA16}" type="sibTrans" cxnId="{8FB3CA80-DD34-4F68-B118-EAE12645570F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 rtlCol="0"/>
        <a:lstStyle/>
        <a:p>
          <a:pPr rtl="0"/>
          <a:endParaRPr lang="en-US" dirty="0"/>
        </a:p>
      </dgm:t>
    </dgm:pt>
    <dgm:pt modelId="{CE11A269-561D-4BA1-BC45-87F6759FD368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rtlCol="0" anchor="t" anchorCtr="0"/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Александрова Виктория Викторовна, </a:t>
          </a:r>
          <a:r>
            <a:rPr lang="ru-RU" sz="2000" kern="1200" dirty="0" err="1">
              <a:solidFill>
                <a:schemeClr val="bg1"/>
              </a:solidFill>
              <a:latin typeface="Sitka Small" panose="02000505000000020004" pitchFamily="2" charset="0"/>
            </a:rPr>
            <a:t>к.ю.н</a:t>
          </a: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., ассистент</a:t>
          </a:r>
        </a:p>
        <a:p>
          <a:r>
            <a:rPr lang="en-US" sz="2000" kern="1200" dirty="0">
              <a:solidFill>
                <a:schemeClr val="bg1"/>
              </a:solidFill>
              <a:latin typeface="Sitka Small" panose="02000505000000020004" pitchFamily="2" charset="0"/>
            </a:rPr>
            <a:t>e-mail:domna80@mail.ru</a:t>
          </a:r>
          <a:endParaRPr lang="ru-RU" sz="2000" kern="12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4A66CBC3-2E89-46E5-B2EA-1705F05E6FDD}" type="parTrans" cxnId="{2E9E5A02-0CE8-4569-9B67-05EE24CE2438}">
      <dgm:prSet/>
      <dgm:spPr/>
      <dgm:t>
        <a:bodyPr rtlCol="0"/>
        <a:lstStyle/>
        <a:p>
          <a:pPr rtl="0"/>
          <a:endParaRPr lang="en-US"/>
        </a:p>
      </dgm:t>
    </dgm:pt>
    <dgm:pt modelId="{C9DED455-19B5-45BA-AEF1-572CA46E947B}" type="sibTrans" cxnId="{2E9E5A02-0CE8-4569-9B67-05EE24CE2438}">
      <dgm:prSet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noFill/>
        </a:ln>
        <a:effectLst/>
      </dgm:spPr>
      <dgm:t>
        <a:bodyPr rtlCol="0"/>
        <a:lstStyle/>
        <a:p>
          <a:pPr rtl="0"/>
          <a:endParaRPr lang="en-US" dirty="0"/>
        </a:p>
      </dgm:t>
    </dgm:pt>
    <dgm:pt modelId="{ACE795D8-4182-4DF1-B098-DD0AD48044C8}" type="pres">
      <dgm:prSet presAssocID="{BB0ECF89-2783-4E78-A209-A16EF114A1AA}" presName="Name0" presStyleCnt="0">
        <dgm:presLayoutVars>
          <dgm:animLvl val="lvl"/>
          <dgm:resizeHandles val="exact"/>
        </dgm:presLayoutVars>
      </dgm:prSet>
      <dgm:spPr/>
    </dgm:pt>
    <dgm:pt modelId="{01457034-7B47-4E8B-B040-E0565D08290C}" type="pres">
      <dgm:prSet presAssocID="{FFB58190-E438-47AF-86F3-FAEC2813ACF1}" presName="compositeNode" presStyleCnt="0">
        <dgm:presLayoutVars>
          <dgm:bulletEnabled val="1"/>
        </dgm:presLayoutVars>
      </dgm:prSet>
      <dgm:spPr/>
    </dgm:pt>
    <dgm:pt modelId="{39A872F9-A5B8-4211-9FCD-79722E167124}" type="pres">
      <dgm:prSet presAssocID="{FFB58190-E438-47AF-86F3-FAEC2813ACF1}" presName="bgRect" presStyleLbl="bgAccFollowNode1" presStyleIdx="0" presStyleCnt="2"/>
      <dgm:spPr/>
    </dgm:pt>
    <dgm:pt modelId="{8157E768-0524-44F1-8F00-7DF53576D2D6}" type="pres">
      <dgm:prSet presAssocID="{547F8894-C324-4B84-95BE-A51E4FE0FA16}" presName="sibTransNodeCircle" presStyleLbl="alignNode1" presStyleIdx="0" presStyleCnt="4">
        <dgm:presLayoutVars>
          <dgm:chMax val="0"/>
          <dgm:bulletEnabled/>
        </dgm:presLayoutVars>
      </dgm:prSet>
      <dgm:spPr>
        <a:xfrm>
          <a:off x="990361" y="435133"/>
          <a:ext cx="1305401" cy="1305401"/>
        </a:xfrm>
        <a:prstGeom prst="rect">
          <a:avLst/>
        </a:prstGeom>
      </dgm:spPr>
    </dgm:pt>
    <dgm:pt modelId="{676D607A-85D2-4EAF-B264-A9D94B61A4FF}" type="pres">
      <dgm:prSet presAssocID="{FFB58190-E438-47AF-86F3-FAEC2813ACF1}" presName="bottomLine" presStyleLbl="alignNode1" presStyleIdx="1" presStyleCnt="4">
        <dgm:presLayoutVars/>
      </dgm:prSet>
      <dgm:spPr/>
    </dgm:pt>
    <dgm:pt modelId="{3DFCE59B-AEDE-4DE2-8B09-D05F047AB42F}" type="pres">
      <dgm:prSet presAssocID="{FFB58190-E438-47AF-86F3-FAEC2813ACF1}" presName="nodeText" presStyleLbl="bgAccFollowNode1" presStyleIdx="0" presStyleCnt="2">
        <dgm:presLayoutVars>
          <dgm:bulletEnabled val="1"/>
        </dgm:presLayoutVars>
      </dgm:prSet>
      <dgm:spPr/>
    </dgm:pt>
    <dgm:pt modelId="{AD65492C-54BB-4101-B1E0-86F57716A25E}" type="pres">
      <dgm:prSet presAssocID="{547F8894-C324-4B84-95BE-A51E4FE0FA16}" presName="sibTrans" presStyleCnt="0"/>
      <dgm:spPr/>
    </dgm:pt>
    <dgm:pt modelId="{9A0277E3-55B2-4FAA-BDD3-FFC27311B05B}" type="pres">
      <dgm:prSet presAssocID="{CE11A269-561D-4BA1-BC45-87F6759FD368}" presName="compositeNode" presStyleCnt="0">
        <dgm:presLayoutVars>
          <dgm:bulletEnabled val="1"/>
        </dgm:presLayoutVars>
      </dgm:prSet>
      <dgm:spPr/>
    </dgm:pt>
    <dgm:pt modelId="{AE95CEBE-1AD7-41D4-9CEE-5BA77CA8C01E}" type="pres">
      <dgm:prSet presAssocID="{CE11A269-561D-4BA1-BC45-87F6759FD368}" presName="bgRect" presStyleLbl="bgAccFollowNode1" presStyleIdx="1" presStyleCnt="2"/>
      <dgm:spPr>
        <a:xfrm>
          <a:off x="3614737" y="0"/>
          <a:ext cx="3286125" cy="4351338"/>
        </a:xfrm>
        <a:prstGeom prst="rect">
          <a:avLst/>
        </a:prstGeom>
      </dgm:spPr>
    </dgm:pt>
    <dgm:pt modelId="{AFA09309-0DCE-4477-82D3-AAF980A85A37}" type="pres">
      <dgm:prSet presAssocID="{C9DED455-19B5-45BA-AEF1-572CA46E947B}" presName="sibTransNodeCircle" presStyleLbl="alignNode1" presStyleIdx="2" presStyleCnt="4" custScaleX="160967" custScaleY="105562">
        <dgm:presLayoutVars>
          <dgm:chMax val="0"/>
          <dgm:bulletEnabled/>
        </dgm:presLayoutVars>
      </dgm:prSet>
      <dgm:spPr>
        <a:xfrm>
          <a:off x="4605099" y="435133"/>
          <a:ext cx="1305401" cy="1305401"/>
        </a:xfrm>
        <a:prstGeom prst="rect">
          <a:avLst/>
        </a:prstGeom>
      </dgm:spPr>
    </dgm:pt>
    <dgm:pt modelId="{70685E0F-5EC9-4D84-80D5-F2F78DC3CFFC}" type="pres">
      <dgm:prSet presAssocID="{CE11A269-561D-4BA1-BC45-87F6759FD368}" presName="bottomLine" presStyleLbl="alignNode1" presStyleIdx="3" presStyleCnt="4">
        <dgm:presLayoutVars/>
      </dgm:prSet>
      <dgm:spPr/>
    </dgm:pt>
    <dgm:pt modelId="{E8E0C55E-232A-41CA-87BA-45B86ABED6ED}" type="pres">
      <dgm:prSet presAssocID="{CE11A269-561D-4BA1-BC45-87F6759FD368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2E9E5A02-0CE8-4569-9B67-05EE24CE2438}" srcId="{BB0ECF89-2783-4E78-A209-A16EF114A1AA}" destId="{CE11A269-561D-4BA1-BC45-87F6759FD368}" srcOrd="1" destOrd="0" parTransId="{4A66CBC3-2E89-46E5-B2EA-1705F05E6FDD}" sibTransId="{C9DED455-19B5-45BA-AEF1-572CA46E947B}"/>
    <dgm:cxn modelId="{D2545B17-F0FC-41C0-8AE6-C63C564398B0}" type="presOf" srcId="{CE11A269-561D-4BA1-BC45-87F6759FD368}" destId="{AE95CEBE-1AD7-41D4-9CEE-5BA77CA8C01E}" srcOrd="0" destOrd="0" presId="urn:microsoft.com/office/officeart/2016/7/layout/LinProcess3"/>
    <dgm:cxn modelId="{36884E1A-39D3-4491-AFD6-BCBC6392A59E}" type="presOf" srcId="{CE11A269-561D-4BA1-BC45-87F6759FD368}" destId="{E8E0C55E-232A-41CA-87BA-45B86ABED6ED}" srcOrd="1" destOrd="0" presId="urn:microsoft.com/office/officeart/2016/7/layout/LinProcess3"/>
    <dgm:cxn modelId="{025C3756-4F90-42F6-B826-13223FDABED0}" type="presOf" srcId="{547F8894-C324-4B84-95BE-A51E4FE0FA16}" destId="{8157E768-0524-44F1-8F00-7DF53576D2D6}" srcOrd="0" destOrd="0" presId="urn:microsoft.com/office/officeart/2016/7/layout/LinProcess3"/>
    <dgm:cxn modelId="{8FB3CA80-DD34-4F68-B118-EAE12645570F}" srcId="{BB0ECF89-2783-4E78-A209-A16EF114A1AA}" destId="{FFB58190-E438-47AF-86F3-FAEC2813ACF1}" srcOrd="0" destOrd="0" parTransId="{A40BCF22-228C-4E6F-A028-7BBDE5C12E5A}" sibTransId="{547F8894-C324-4B84-95BE-A51E4FE0FA16}"/>
    <dgm:cxn modelId="{469CA3A1-2EC0-458C-B828-8121A2D4750A}" type="presOf" srcId="{BB0ECF89-2783-4E78-A209-A16EF114A1AA}" destId="{ACE795D8-4182-4DF1-B098-DD0AD48044C8}" srcOrd="0" destOrd="0" presId="urn:microsoft.com/office/officeart/2016/7/layout/LinProcess3"/>
    <dgm:cxn modelId="{13094BE1-4993-450F-9A18-CF0E62019EF7}" type="presOf" srcId="{FFB58190-E438-47AF-86F3-FAEC2813ACF1}" destId="{39A872F9-A5B8-4211-9FCD-79722E167124}" srcOrd="0" destOrd="0" presId="urn:microsoft.com/office/officeart/2016/7/layout/LinProcess3"/>
    <dgm:cxn modelId="{8A5C10EE-3A87-49FC-9945-C0118988EF8D}" type="presOf" srcId="{C9DED455-19B5-45BA-AEF1-572CA46E947B}" destId="{AFA09309-0DCE-4477-82D3-AAF980A85A37}" srcOrd="0" destOrd="0" presId="urn:microsoft.com/office/officeart/2016/7/layout/LinProcess3"/>
    <dgm:cxn modelId="{D24113F0-9FAB-4A26-B7AA-17C02606FE1D}" type="presOf" srcId="{FFB58190-E438-47AF-86F3-FAEC2813ACF1}" destId="{3DFCE59B-AEDE-4DE2-8B09-D05F047AB42F}" srcOrd="1" destOrd="0" presId="urn:microsoft.com/office/officeart/2016/7/layout/LinProcess3"/>
    <dgm:cxn modelId="{76481A27-79A5-48E5-BA29-16004448893C}" type="presParOf" srcId="{ACE795D8-4182-4DF1-B098-DD0AD48044C8}" destId="{01457034-7B47-4E8B-B040-E0565D08290C}" srcOrd="0" destOrd="0" presId="urn:microsoft.com/office/officeart/2016/7/layout/LinProcess3"/>
    <dgm:cxn modelId="{86BEA9C1-5DDA-42C2-937D-A7130110FF74}" type="presParOf" srcId="{01457034-7B47-4E8B-B040-E0565D08290C}" destId="{39A872F9-A5B8-4211-9FCD-79722E167124}" srcOrd="0" destOrd="0" presId="urn:microsoft.com/office/officeart/2016/7/layout/LinProcess3"/>
    <dgm:cxn modelId="{7DC5639C-5BDF-4F6D-A737-811AEFB16C12}" type="presParOf" srcId="{01457034-7B47-4E8B-B040-E0565D08290C}" destId="{8157E768-0524-44F1-8F00-7DF53576D2D6}" srcOrd="1" destOrd="0" presId="urn:microsoft.com/office/officeart/2016/7/layout/LinProcess3"/>
    <dgm:cxn modelId="{9BE7A881-53AA-46A4-B4D9-5952CA3DDD83}" type="presParOf" srcId="{01457034-7B47-4E8B-B040-E0565D08290C}" destId="{676D607A-85D2-4EAF-B264-A9D94B61A4FF}" srcOrd="2" destOrd="0" presId="urn:microsoft.com/office/officeart/2016/7/layout/LinProcess3"/>
    <dgm:cxn modelId="{3CDC6E8B-95DF-4144-9A43-8F1F01D9B5EA}" type="presParOf" srcId="{01457034-7B47-4E8B-B040-E0565D08290C}" destId="{3DFCE59B-AEDE-4DE2-8B09-D05F047AB42F}" srcOrd="3" destOrd="0" presId="urn:microsoft.com/office/officeart/2016/7/layout/LinProcess3"/>
    <dgm:cxn modelId="{050D0D46-967C-45EE-A82A-AD10E04485C1}" type="presParOf" srcId="{ACE795D8-4182-4DF1-B098-DD0AD48044C8}" destId="{AD65492C-54BB-4101-B1E0-86F57716A25E}" srcOrd="1" destOrd="0" presId="urn:microsoft.com/office/officeart/2016/7/layout/LinProcess3"/>
    <dgm:cxn modelId="{C5C3B0C4-18DC-4916-ABAF-6A287C00BAA9}" type="presParOf" srcId="{ACE795D8-4182-4DF1-B098-DD0AD48044C8}" destId="{9A0277E3-55B2-4FAA-BDD3-FFC27311B05B}" srcOrd="2" destOrd="0" presId="urn:microsoft.com/office/officeart/2016/7/layout/LinProcess3"/>
    <dgm:cxn modelId="{FA398688-6697-4B8B-A789-FF729FC50671}" type="presParOf" srcId="{9A0277E3-55B2-4FAA-BDD3-FFC27311B05B}" destId="{AE95CEBE-1AD7-41D4-9CEE-5BA77CA8C01E}" srcOrd="0" destOrd="0" presId="urn:microsoft.com/office/officeart/2016/7/layout/LinProcess3"/>
    <dgm:cxn modelId="{67EE8417-B6AF-43C7-AA8C-3B90AB6AE1FE}" type="presParOf" srcId="{9A0277E3-55B2-4FAA-BDD3-FFC27311B05B}" destId="{AFA09309-0DCE-4477-82D3-AAF980A85A37}" srcOrd="1" destOrd="0" presId="urn:microsoft.com/office/officeart/2016/7/layout/LinProcess3"/>
    <dgm:cxn modelId="{5CE89ECF-B3C2-499B-BBDE-19538F56547F}" type="presParOf" srcId="{9A0277E3-55B2-4FAA-BDD3-FFC27311B05B}" destId="{70685E0F-5EC9-4D84-80D5-F2F78DC3CFFC}" srcOrd="2" destOrd="0" presId="urn:microsoft.com/office/officeart/2016/7/layout/LinProcess3"/>
    <dgm:cxn modelId="{D77D220A-12C7-4499-9660-B4B666A87129}" type="presParOf" srcId="{9A0277E3-55B2-4FAA-BDD3-FFC27311B05B}" destId="{E8E0C55E-232A-41CA-87BA-45B86ABED6ED}" srcOrd="3" destOrd="0" presId="urn:microsoft.com/office/officeart/2016/7/layout/Lin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 rtlCol="0"/>
        <a:lstStyle/>
        <a:p>
          <a:pPr rtl="0"/>
          <a:endParaRPr lang="en-US"/>
        </a:p>
      </dgm:t>
    </dgm:pt>
    <dgm:pt modelId="{30269CC2-8DD6-4402-82F3-18F164A732FF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ru-RU" sz="1600" noProof="0" dirty="0">
              <a:solidFill>
                <a:schemeClr val="bg1"/>
              </a:solidFill>
              <a:latin typeface="+mn-lt"/>
            </a:rPr>
            <a:t>Изучение и противодействие экономической и организованной преступности </a:t>
          </a:r>
        </a:p>
        <a:p>
          <a:pPr>
            <a:lnSpc>
              <a:spcPct val="100000"/>
            </a:lnSpc>
          </a:pPr>
          <a:r>
            <a:rPr lang="ru-RU" sz="1600" noProof="0" dirty="0">
              <a:solidFill>
                <a:schemeClr val="bg1"/>
              </a:solidFill>
              <a:latin typeface="+mn-lt"/>
            </a:rPr>
            <a:t>(научные руководители – Ю.Г. Козлов, В.В. Александрова)</a:t>
          </a:r>
        </a:p>
      </dgm:t>
    </dgm:pt>
    <dgm:pt modelId="{4A8A3B18-A3DE-475C-8BF1-FB4B84DDA43B}" type="parTrans" cxnId="{813C1BD6-5A4A-43F4-8BF7-0645F72381AA}">
      <dgm:prSet/>
      <dgm:spPr/>
      <dgm:t>
        <a:bodyPr rtlCol="0"/>
        <a:lstStyle/>
        <a:p>
          <a:pPr rtl="0"/>
          <a:endParaRPr lang="ru-RU" noProof="0" dirty="0"/>
        </a:p>
      </dgm:t>
    </dgm:pt>
    <dgm:pt modelId="{2DAA2C1D-14F6-4BCA-B047-0B53ADD46F43}" type="sibTrans" cxnId="{813C1BD6-5A4A-43F4-8BF7-0645F72381AA}">
      <dgm:prSet/>
      <dgm:spPr/>
      <dgm:t>
        <a:bodyPr rtlCol="0"/>
        <a:lstStyle/>
        <a:p>
          <a:pPr rtl="0"/>
          <a:endParaRPr lang="ru-RU" noProof="0" dirty="0"/>
        </a:p>
      </dgm:t>
    </dgm:pt>
    <dgm:pt modelId="{2B87ECDB-C552-42F6-9B52-6548A18B206B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ru-RU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Семейное насилие как уголовно-правовое и криминологическое явление: проблемы и перспективы противодействия </a:t>
          </a:r>
        </a:p>
        <a:p>
          <a:pPr>
            <a:lnSpc>
              <a:spcPct val="100000"/>
            </a:lnSpc>
          </a:pPr>
          <a:r>
            <a:rPr lang="ru-RU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(научные руководители – А.А. Матвеева, П.А. Филиппов)</a:t>
          </a:r>
          <a:endParaRPr lang="ru-RU" sz="1600" kern="1200" noProof="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0DC560D9-C62C-41BA-8D68-CB78933BFF0C}" type="parTrans" cxnId="{91AFA996-5E3B-401C-B400-E70DBD4A4AB6}">
      <dgm:prSet/>
      <dgm:spPr/>
      <dgm:t>
        <a:bodyPr rtlCol="0"/>
        <a:lstStyle/>
        <a:p>
          <a:pPr rtl="0"/>
          <a:endParaRPr lang="ru-RU" noProof="0" dirty="0"/>
        </a:p>
      </dgm:t>
    </dgm:pt>
    <dgm:pt modelId="{80EFB54F-1AC8-40D9-981D-4C85160A5799}" type="sibTrans" cxnId="{91AFA996-5E3B-401C-B400-E70DBD4A4AB6}">
      <dgm:prSet/>
      <dgm:spPr/>
      <dgm:t>
        <a:bodyPr rtlCol="0"/>
        <a:lstStyle/>
        <a:p>
          <a:pPr rtl="0"/>
          <a:endParaRPr lang="ru-RU" noProof="0" dirty="0"/>
        </a:p>
      </dgm:t>
    </dgm:pt>
    <dgm:pt modelId="{419DF63C-9792-4EF5-9125-1EEF4D07C33F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ru-RU" sz="1600" kern="1200" noProof="0" dirty="0">
              <a:solidFill>
                <a:srgbClr val="FFFFFF"/>
              </a:solidFill>
              <a:latin typeface="Calibri"/>
              <a:ea typeface="+mn-ea"/>
              <a:cs typeface="+mn-cs"/>
            </a:rPr>
            <a:t>Криминологическая характеристика и противодействие коррупции</a:t>
          </a:r>
        </a:p>
        <a:p>
          <a:pPr>
            <a:lnSpc>
              <a:spcPct val="100000"/>
            </a:lnSpc>
          </a:pPr>
          <a:r>
            <a:rPr lang="ru-RU" sz="1600" kern="1200" noProof="0" dirty="0">
              <a:solidFill>
                <a:srgbClr val="FFFFFF"/>
              </a:solidFill>
              <a:latin typeface="Calibri"/>
              <a:ea typeface="+mn-ea"/>
              <a:cs typeface="+mn-cs"/>
            </a:rPr>
            <a:t> (научные руководители – Ю.Г. Козлов, В.В. Александрова)</a:t>
          </a:r>
        </a:p>
        <a:p>
          <a:pPr>
            <a:lnSpc>
              <a:spcPct val="100000"/>
            </a:lnSpc>
          </a:pPr>
          <a:endParaRPr lang="ru-RU" sz="1400" kern="1200" noProof="0" dirty="0">
            <a:solidFill>
              <a:schemeClr val="bg1"/>
            </a:solidFill>
          </a:endParaRPr>
        </a:p>
      </dgm:t>
    </dgm:pt>
    <dgm:pt modelId="{2B95E8EF-82FE-4F54-970D-D55C9AD8EC00}" type="parTrans" cxnId="{024B121E-3EE5-42C9-97D1-5E0D27C29DC3}">
      <dgm:prSet/>
      <dgm:spPr/>
      <dgm:t>
        <a:bodyPr rtlCol="0"/>
        <a:lstStyle/>
        <a:p>
          <a:pPr rtl="0"/>
          <a:endParaRPr lang="ru-RU" noProof="0" dirty="0"/>
        </a:p>
      </dgm:t>
    </dgm:pt>
    <dgm:pt modelId="{EA8773AB-BB82-4BF6-944E-80CD2086CE93}" type="sibTrans" cxnId="{024B121E-3EE5-42C9-97D1-5E0D27C29DC3}">
      <dgm:prSet/>
      <dgm:spPr/>
      <dgm:t>
        <a:bodyPr rtlCol="0"/>
        <a:lstStyle/>
        <a:p>
          <a:pPr rtl="0"/>
          <a:endParaRPr lang="ru-RU" noProof="0" dirty="0"/>
        </a:p>
      </dgm:t>
    </dgm:pt>
    <dgm:pt modelId="{1B1E513F-BEB7-483A-8F12-A8210AEF19E9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ru-RU" sz="16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Виктимология</a:t>
          </a:r>
          <a:r>
            <a:rPr lang="ru-RU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(научный руководитель – А.А. Матвеева)</a:t>
          </a:r>
          <a:endParaRPr lang="ru-RU" sz="1600" kern="1200" noProof="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DB284026-3063-4705-B72C-ADE04469BE6D}" type="parTrans" cxnId="{9CD469EF-CF99-411A-B4B3-5B2C59AF684C}">
      <dgm:prSet/>
      <dgm:spPr/>
      <dgm:t>
        <a:bodyPr rtlCol="0"/>
        <a:lstStyle/>
        <a:p>
          <a:pPr rtl="0"/>
          <a:endParaRPr lang="ru-RU" noProof="0" dirty="0"/>
        </a:p>
      </dgm:t>
    </dgm:pt>
    <dgm:pt modelId="{D99C9B80-BA48-46B7-8B67-372E2AFD9E86}" type="sibTrans" cxnId="{9CD469EF-CF99-411A-B4B3-5B2C59AF684C}">
      <dgm:prSet/>
      <dgm:spPr/>
      <dgm:t>
        <a:bodyPr rtlCol="0"/>
        <a:lstStyle/>
        <a:p>
          <a:pPr rtl="0"/>
          <a:endParaRPr lang="ru-RU" noProof="0" dirty="0"/>
        </a:p>
      </dgm:t>
    </dgm:pt>
    <dgm:pt modelId="{53A369BE-D8F4-4898-B904-10567126C7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solidFill>
                <a:schemeClr val="bg1"/>
              </a:solidFill>
            </a:rPr>
            <a:t>Исследование некоторых актуальных проблем криминологии  </a:t>
          </a:r>
          <a:endParaRPr lang="en-US" sz="1600" dirty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r>
            <a:rPr lang="ru-RU" sz="1600" dirty="0">
              <a:solidFill>
                <a:schemeClr val="bg1"/>
              </a:solidFill>
            </a:rPr>
            <a:t>(научные руководители – Ю.Г. Козлов, В.В. Александрова)</a:t>
          </a:r>
          <a:endParaRPr lang="ru-RU" sz="1600" noProof="0" dirty="0">
            <a:solidFill>
              <a:schemeClr val="bg1"/>
            </a:solidFill>
            <a:latin typeface="+mn-lt"/>
          </a:endParaRPr>
        </a:p>
      </dgm:t>
    </dgm:pt>
    <dgm:pt modelId="{6FF5A496-7277-48A7-8B47-3A61DA14D8A6}" type="parTrans" cxnId="{4048D244-1871-4C22-8E10-1B33BDC97264}">
      <dgm:prSet/>
      <dgm:spPr/>
      <dgm:t>
        <a:bodyPr/>
        <a:lstStyle/>
        <a:p>
          <a:endParaRPr lang="ru-RU"/>
        </a:p>
      </dgm:t>
    </dgm:pt>
    <dgm:pt modelId="{40C5D5B1-A182-4823-BEA2-225D7FBA1552}" type="sibTrans" cxnId="{4048D244-1871-4C22-8E10-1B33BDC97264}">
      <dgm:prSet/>
      <dgm:spPr/>
      <dgm:t>
        <a:bodyPr/>
        <a:lstStyle/>
        <a:p>
          <a:endParaRPr lang="ru-RU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/>
      <dgm:spPr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E342741F-5F26-435E-80FB-2B7A00707761}" type="pres">
      <dgm:prSet presAssocID="{53A369BE-D8F4-4898-B904-10567126C709}" presName="compNode" presStyleCnt="0"/>
      <dgm:spPr/>
    </dgm:pt>
    <dgm:pt modelId="{A2F1CDC9-9F60-470B-8043-325CA7C693B7}" type="pres">
      <dgm:prSet presAssocID="{53A369BE-D8F4-4898-B904-10567126C709}" presName="bgRect" presStyleLbl="bgShp" presStyleIdx="1" presStyleCnt="5"/>
      <dgm:spPr>
        <a:xfrm>
          <a:off x="0" y="1251278"/>
          <a:ext cx="7324724" cy="9364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74B45267-0440-4704-96C9-F47F07B1750C}" type="pres">
      <dgm:prSet presAssocID="{53A369BE-D8F4-4898-B904-10567126C709}" presName="iconRect" presStyleLbl="node1" presStyleIdx="1" presStyleCnt="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9581C76-5203-4474-BD07-F806EC1B2BAE}" type="pres">
      <dgm:prSet presAssocID="{53A369BE-D8F4-4898-B904-10567126C709}" presName="spaceRect" presStyleCnt="0"/>
      <dgm:spPr/>
    </dgm:pt>
    <dgm:pt modelId="{702DAA35-7395-4F4A-8AD1-309EEB2CD2FE}" type="pres">
      <dgm:prSet presAssocID="{53A369BE-D8F4-4898-B904-10567126C709}" presName="parTx" presStyleLbl="revTx" presStyleIdx="1" presStyleCnt="5">
        <dgm:presLayoutVars>
          <dgm:chMax val="0"/>
          <dgm:chPref val="0"/>
        </dgm:presLayoutVars>
      </dgm:prSet>
      <dgm:spPr/>
    </dgm:pt>
    <dgm:pt modelId="{34A46825-F148-4B70-8ADC-198649E76DEA}" type="pres">
      <dgm:prSet presAssocID="{40C5D5B1-A182-4823-BEA2-225D7FBA1552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2" presStyleCnt="5"/>
      <dgm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FADE9C4E-BFE3-4374-BE2C-676ED238ACF2}" type="pres">
      <dgm:prSet presAssocID="{2B87ECDB-C552-42F6-9B52-6548A18B206B}" presName="iconRect" presStyleLbl="node1" presStyleIdx="2" presStyleCnt="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2" presStyleCnt="5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3" presStyleCnt="5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3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3" presStyleCnt="5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4" presStyleCnt="5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4" presStyleCnt="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3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4048D244-1871-4C22-8E10-1B33BDC97264}" srcId="{162F69A6-0780-49EA-A6A8-3965C12489B2}" destId="{53A369BE-D8F4-4898-B904-10567126C709}" srcOrd="1" destOrd="0" parTransId="{6FF5A496-7277-48A7-8B47-3A61DA14D8A6}" sibTransId="{40C5D5B1-A182-4823-BEA2-225D7FBA1552}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91AFA996-5E3B-401C-B400-E70DBD4A4AB6}" srcId="{162F69A6-0780-49EA-A6A8-3965C12489B2}" destId="{2B87ECDB-C552-42F6-9B52-6548A18B206B}" srcOrd="2" destOrd="0" parTransId="{0DC560D9-C62C-41BA-8D68-CB78933BFF0C}" sibTransId="{80EFB54F-1AC8-40D9-981D-4C85160A579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94094AE8-C4BD-40B5-A71B-8CA87F7AD3BC}" type="presOf" srcId="{53A369BE-D8F4-4898-B904-10567126C709}" destId="{702DAA35-7395-4F4A-8AD1-309EEB2CD2FE}" srcOrd="0" destOrd="0" presId="urn:microsoft.com/office/officeart/2018/2/layout/IconVerticalSolidList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4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3027E34-6B5A-4D13-AB71-76894EBE9ACA}" type="presParOf" srcId="{05261D3E-3CC7-4C85-9E09-D67FC777908C}" destId="{E342741F-5F26-435E-80FB-2B7A00707761}" srcOrd="2" destOrd="0" presId="urn:microsoft.com/office/officeart/2018/2/layout/IconVerticalSolidList"/>
    <dgm:cxn modelId="{C545E7F2-8A47-49BA-B607-FAAFF8994C14}" type="presParOf" srcId="{E342741F-5F26-435E-80FB-2B7A00707761}" destId="{A2F1CDC9-9F60-470B-8043-325CA7C693B7}" srcOrd="0" destOrd="0" presId="urn:microsoft.com/office/officeart/2018/2/layout/IconVerticalSolidList"/>
    <dgm:cxn modelId="{28388669-6B9E-43A6-AE6E-B097283E8247}" type="presParOf" srcId="{E342741F-5F26-435E-80FB-2B7A00707761}" destId="{74B45267-0440-4704-96C9-F47F07B1750C}" srcOrd="1" destOrd="0" presId="urn:microsoft.com/office/officeart/2018/2/layout/IconVerticalSolidList"/>
    <dgm:cxn modelId="{0D21DF7E-21BD-45A0-AAC3-1DE94E4725D4}" type="presParOf" srcId="{E342741F-5F26-435E-80FB-2B7A00707761}" destId="{49581C76-5203-4474-BD07-F806EC1B2BAE}" srcOrd="2" destOrd="0" presId="urn:microsoft.com/office/officeart/2018/2/layout/IconVerticalSolidList"/>
    <dgm:cxn modelId="{7F73EE95-1412-4929-9BED-1C0F481A0634}" type="presParOf" srcId="{E342741F-5F26-435E-80FB-2B7A00707761}" destId="{702DAA35-7395-4F4A-8AD1-309EEB2CD2FE}" srcOrd="3" destOrd="0" presId="urn:microsoft.com/office/officeart/2018/2/layout/IconVerticalSolidList"/>
    <dgm:cxn modelId="{3BD88169-082C-4B22-9445-07EFB7FC7F1D}" type="presParOf" srcId="{05261D3E-3CC7-4C85-9E09-D67FC777908C}" destId="{34A46825-F148-4B70-8ADC-198649E76DEA}" srcOrd="3" destOrd="0" presId="urn:microsoft.com/office/officeart/2018/2/layout/IconVerticalSolidList"/>
    <dgm:cxn modelId="{CEB88A46-381C-4FB3-B5C2-36F0205865FC}" type="presParOf" srcId="{05261D3E-3CC7-4C85-9E09-D67FC777908C}" destId="{922A9066-91F0-4494-8CF8-01F8511B6028}" srcOrd="4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5" destOrd="0" presId="urn:microsoft.com/office/officeart/2018/2/layout/IconVerticalSolidList"/>
    <dgm:cxn modelId="{18BE3019-0E90-4C32-A988-157009864AD2}" type="presParOf" srcId="{05261D3E-3CC7-4C85-9E09-D67FC777908C}" destId="{B12160B6-4EC8-4B4D-A1B2-F7F5F2795F75}" srcOrd="6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7" destOrd="0" presId="urn:microsoft.com/office/officeart/2018/2/layout/IconVerticalSolidList"/>
    <dgm:cxn modelId="{CC9F31C5-774B-4FC3-9646-7E0EFDB54727}" type="presParOf" srcId="{05261D3E-3CC7-4C85-9E09-D67FC777908C}" destId="{390D1410-0CB7-44D5-903C-C35615DE86E1}" srcOrd="8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72F9-A5B8-4211-9FCD-79722E167124}">
      <dsp:nvSpPr>
        <dsp:cNvPr id="0" name=""/>
        <dsp:cNvSpPr/>
      </dsp:nvSpPr>
      <dsp:spPr>
        <a:xfrm>
          <a:off x="1283" y="0"/>
          <a:ext cx="5006206" cy="4351338"/>
        </a:xfrm>
        <a:prstGeom prst="rect">
          <a:avLst/>
        </a:prstGeom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Научный руководитель школы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Козлов Юрий Георгиевич, </a:t>
          </a:r>
          <a:r>
            <a:rPr lang="ru-RU" sz="2000" kern="1200" dirty="0" err="1">
              <a:solidFill>
                <a:schemeClr val="bg1"/>
              </a:solidFill>
              <a:latin typeface="Sitka Small" panose="02000505000000020004" pitchFamily="2" charset="0"/>
            </a:rPr>
            <a:t>к.ю.н</a:t>
          </a: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., доцент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Sitka Small" panose="02000505000000020004" pitchFamily="2" charset="0"/>
            </a:rPr>
            <a:t>e-mail: </a:t>
          </a:r>
          <a:r>
            <a:rPr lang="en-US" sz="1800" kern="1200" dirty="0">
              <a:solidFill>
                <a:schemeClr val="bg1"/>
              </a:solidFill>
              <a:latin typeface="Sitka Small" panose="02000505000000020004" pitchFamily="2" charset="0"/>
              <a:hlinkClick xmlns:r="http://schemas.openxmlformats.org/officeDocument/2006/relationships" r:id="rId1"/>
            </a:rPr>
            <a:t>ygk2607@gmail.com</a:t>
          </a:r>
          <a:r>
            <a:rPr lang="ru-RU" sz="1800" kern="1200" dirty="0">
              <a:solidFill>
                <a:schemeClr val="bg1"/>
              </a:solidFill>
              <a:latin typeface="Sitka Small" panose="02000505000000020004" pitchFamily="2" charset="0"/>
            </a:rPr>
            <a:t>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" sz="1600" kern="1200" noProof="1">
            <a:solidFill>
              <a:schemeClr val="bg1"/>
            </a:solidFill>
          </a:endParaRPr>
        </a:p>
      </dsp:txBody>
      <dsp:txXfrm>
        <a:off x="1283" y="1653508"/>
        <a:ext cx="5006206" cy="2610802"/>
      </dsp:txXfrm>
    </dsp:sp>
    <dsp:sp modelId="{8157E768-0524-44F1-8F00-7DF53576D2D6}">
      <dsp:nvSpPr>
        <dsp:cNvPr id="0" name=""/>
        <dsp:cNvSpPr/>
      </dsp:nvSpPr>
      <dsp:spPr>
        <a:xfrm>
          <a:off x="2098899" y="435133"/>
          <a:ext cx="810974" cy="130540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27" tIns="12700" rIns="63227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2098899" y="435133"/>
        <a:ext cx="810974" cy="1305401"/>
      </dsp:txXfrm>
    </dsp:sp>
    <dsp:sp modelId="{676D607A-85D2-4EAF-B264-A9D94B61A4FF}">
      <dsp:nvSpPr>
        <dsp:cNvPr id="0" name=""/>
        <dsp:cNvSpPr/>
      </dsp:nvSpPr>
      <dsp:spPr>
        <a:xfrm>
          <a:off x="1283" y="4351266"/>
          <a:ext cx="500620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5CEBE-1AD7-41D4-9CEE-5BA77CA8C01E}">
      <dsp:nvSpPr>
        <dsp:cNvPr id="0" name=""/>
        <dsp:cNvSpPr/>
      </dsp:nvSpPr>
      <dsp:spPr>
        <a:xfrm>
          <a:off x="5508110" y="0"/>
          <a:ext cx="5006206" cy="4351338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Научный руководитель школы</a:t>
          </a:r>
          <a:endParaRPr lang="ru-RU" sz="2000" kern="1200" dirty="0">
            <a:solidFill>
              <a:srgbClr val="FFFFFF"/>
            </a:solidFill>
            <a:latin typeface="Sitka Small" panose="02000505000000020004" pitchFamily="2" charset="0"/>
            <a:ea typeface="+mn-ea"/>
            <a:cs typeface="+mn-cs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Матвеева Анастасия Алексеевна, </a:t>
          </a:r>
          <a:r>
            <a:rPr lang="ru-RU" sz="2000" kern="1200" dirty="0" err="1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к.ю.н</a:t>
          </a:r>
          <a:r>
            <a:rPr lang="ru-RU" sz="20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., доцент</a:t>
          </a:r>
        </a:p>
        <a:p>
          <a:pPr>
            <a:spcBef>
              <a:spcPct val="0"/>
            </a:spcBef>
            <a:buNone/>
          </a:pPr>
          <a:r>
            <a:rPr lang="en-US" sz="18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e-mail: </a:t>
          </a:r>
          <a:r>
            <a:rPr lang="en-US" sz="18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  <a:hlinkClick xmlns:r="http://schemas.openxmlformats.org/officeDocument/2006/relationships" r:id="rId2"/>
            </a:rPr>
            <a:t>nastya_matveeva@inbox.ru</a:t>
          </a:r>
          <a:r>
            <a:rPr lang="ru-RU" sz="18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5508110" y="1653508"/>
        <a:ext cx="5006206" cy="2610802"/>
      </dsp:txXfrm>
    </dsp:sp>
    <dsp:sp modelId="{AFA09309-0DCE-4477-82D3-AAF980A85A37}">
      <dsp:nvSpPr>
        <dsp:cNvPr id="0" name=""/>
        <dsp:cNvSpPr/>
      </dsp:nvSpPr>
      <dsp:spPr>
        <a:xfrm>
          <a:off x="7358512" y="398830"/>
          <a:ext cx="1305401" cy="1378007"/>
        </a:xfrm>
        <a:prstGeom prst="rect">
          <a:avLst/>
        </a:prstGeom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27" tIns="12700" rIns="63227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7358512" y="398830"/>
        <a:ext cx="1305401" cy="1378007"/>
      </dsp:txXfrm>
    </dsp:sp>
    <dsp:sp modelId="{70685E0F-5EC9-4D84-80D5-F2F78DC3CFFC}">
      <dsp:nvSpPr>
        <dsp:cNvPr id="0" name=""/>
        <dsp:cNvSpPr/>
      </dsp:nvSpPr>
      <dsp:spPr>
        <a:xfrm>
          <a:off x="5508110" y="4351266"/>
          <a:ext cx="500620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72F9-A5B8-4211-9FCD-79722E167124}">
      <dsp:nvSpPr>
        <dsp:cNvPr id="0" name=""/>
        <dsp:cNvSpPr/>
      </dsp:nvSpPr>
      <dsp:spPr>
        <a:xfrm>
          <a:off x="1283" y="0"/>
          <a:ext cx="5006206" cy="4351338"/>
        </a:xfrm>
        <a:prstGeom prst="rect">
          <a:avLst/>
        </a:prstGeom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Филиппов Павел Александрович, </a:t>
          </a:r>
          <a:r>
            <a:rPr lang="ru-RU" sz="2000" kern="1200" dirty="0" err="1">
              <a:solidFill>
                <a:schemeClr val="bg1"/>
              </a:solidFill>
              <a:latin typeface="Sitka Small" panose="02000505000000020004" pitchFamily="2" charset="0"/>
            </a:rPr>
            <a:t>д.ю.н</a:t>
          </a: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., доцент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Sitka Small" panose="02000505000000020004" pitchFamily="2" charset="0"/>
            </a:rPr>
            <a:t>e-mail: pilippov@yandex.ru</a:t>
          </a:r>
          <a:endParaRPr lang="ru-RU" sz="2000" kern="12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" sz="1600" kern="1200" noProof="1">
            <a:solidFill>
              <a:schemeClr val="bg1"/>
            </a:solidFill>
          </a:endParaRPr>
        </a:p>
      </dsp:txBody>
      <dsp:txXfrm>
        <a:off x="1283" y="1653508"/>
        <a:ext cx="5006206" cy="2610802"/>
      </dsp:txXfrm>
    </dsp:sp>
    <dsp:sp modelId="{8157E768-0524-44F1-8F00-7DF53576D2D6}">
      <dsp:nvSpPr>
        <dsp:cNvPr id="0" name=""/>
        <dsp:cNvSpPr/>
      </dsp:nvSpPr>
      <dsp:spPr>
        <a:xfrm>
          <a:off x="2098899" y="435133"/>
          <a:ext cx="810974" cy="130540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27" tIns="12700" rIns="63227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2098899" y="435133"/>
        <a:ext cx="810974" cy="1305401"/>
      </dsp:txXfrm>
    </dsp:sp>
    <dsp:sp modelId="{676D607A-85D2-4EAF-B264-A9D94B61A4FF}">
      <dsp:nvSpPr>
        <dsp:cNvPr id="0" name=""/>
        <dsp:cNvSpPr/>
      </dsp:nvSpPr>
      <dsp:spPr>
        <a:xfrm>
          <a:off x="1283" y="4351266"/>
          <a:ext cx="500620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5CEBE-1AD7-41D4-9CEE-5BA77CA8C01E}">
      <dsp:nvSpPr>
        <dsp:cNvPr id="0" name=""/>
        <dsp:cNvSpPr/>
      </dsp:nvSpPr>
      <dsp:spPr>
        <a:xfrm>
          <a:off x="5508110" y="0"/>
          <a:ext cx="5006206" cy="4351338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Александрова Виктория Викторовна, </a:t>
          </a:r>
          <a:r>
            <a:rPr lang="ru-RU" sz="2000" kern="1200" dirty="0" err="1">
              <a:solidFill>
                <a:schemeClr val="bg1"/>
              </a:solidFill>
              <a:latin typeface="Sitka Small" panose="02000505000000020004" pitchFamily="2" charset="0"/>
            </a:rPr>
            <a:t>к.ю.н</a:t>
          </a: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., ассистент</a:t>
          </a:r>
        </a:p>
        <a:p>
          <a:pPr>
            <a:spcBef>
              <a:spcPct val="0"/>
            </a:spcBef>
            <a:buNone/>
          </a:pPr>
          <a:r>
            <a:rPr lang="en-US" sz="2000" kern="1200" dirty="0">
              <a:solidFill>
                <a:schemeClr val="bg1"/>
              </a:solidFill>
              <a:latin typeface="Sitka Small" panose="02000505000000020004" pitchFamily="2" charset="0"/>
            </a:rPr>
            <a:t>e-mail:domna80@mail.ru</a:t>
          </a:r>
          <a:endParaRPr lang="ru-RU" sz="2000" kern="12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5508110" y="1653508"/>
        <a:ext cx="5006206" cy="2610802"/>
      </dsp:txXfrm>
    </dsp:sp>
    <dsp:sp modelId="{AFA09309-0DCE-4477-82D3-AAF980A85A37}">
      <dsp:nvSpPr>
        <dsp:cNvPr id="0" name=""/>
        <dsp:cNvSpPr/>
      </dsp:nvSpPr>
      <dsp:spPr>
        <a:xfrm>
          <a:off x="7358512" y="398830"/>
          <a:ext cx="1305401" cy="1378007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27" tIns="12700" rIns="63227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7358512" y="398830"/>
        <a:ext cx="1305401" cy="1378007"/>
      </dsp:txXfrm>
    </dsp:sp>
    <dsp:sp modelId="{70685E0F-5EC9-4D84-80D5-F2F78DC3CFFC}">
      <dsp:nvSpPr>
        <dsp:cNvPr id="0" name=""/>
        <dsp:cNvSpPr/>
      </dsp:nvSpPr>
      <dsp:spPr>
        <a:xfrm>
          <a:off x="5508110" y="4351266"/>
          <a:ext cx="500620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7593"/>
          <a:ext cx="7324724" cy="936421"/>
        </a:xfrm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283267" y="218288"/>
          <a:ext cx="515535" cy="515031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082070" y="7593"/>
          <a:ext cx="6209878" cy="994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99" tIns="105299" rIns="105299" bIns="105299" numCol="1" spcCol="1270" rtlCol="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noProof="0" dirty="0">
              <a:solidFill>
                <a:schemeClr val="bg1"/>
              </a:solidFill>
              <a:latin typeface="+mn-lt"/>
            </a:rPr>
            <a:t>Изучение и противодействие экономической и организованной преступности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noProof="0" dirty="0">
              <a:solidFill>
                <a:schemeClr val="bg1"/>
              </a:solidFill>
              <a:latin typeface="+mn-lt"/>
            </a:rPr>
            <a:t>(научные руководители – Ю.Г. Козлов, В.В. Александрова)</a:t>
          </a:r>
        </a:p>
      </dsp:txBody>
      <dsp:txXfrm>
        <a:off x="1082070" y="7593"/>
        <a:ext cx="6209878" cy="994948"/>
      </dsp:txXfrm>
    </dsp:sp>
    <dsp:sp modelId="{A2F1CDC9-9F60-470B-8043-325CA7C693B7}">
      <dsp:nvSpPr>
        <dsp:cNvPr id="0" name=""/>
        <dsp:cNvSpPr/>
      </dsp:nvSpPr>
      <dsp:spPr>
        <a:xfrm>
          <a:off x="0" y="1251278"/>
          <a:ext cx="7324724" cy="9364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45267-0440-4704-96C9-F47F07B1750C}">
      <dsp:nvSpPr>
        <dsp:cNvPr id="0" name=""/>
        <dsp:cNvSpPr/>
      </dsp:nvSpPr>
      <dsp:spPr>
        <a:xfrm>
          <a:off x="283267" y="1461973"/>
          <a:ext cx="515535" cy="515031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DAA35-7395-4F4A-8AD1-309EEB2CD2FE}">
      <dsp:nvSpPr>
        <dsp:cNvPr id="0" name=""/>
        <dsp:cNvSpPr/>
      </dsp:nvSpPr>
      <dsp:spPr>
        <a:xfrm>
          <a:off x="1082070" y="1251278"/>
          <a:ext cx="6209878" cy="994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99" tIns="105299" rIns="105299" bIns="105299" numCol="1" spcCol="1270" rtlCol="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Исследование некоторых актуальных проблем криминологии  </a:t>
          </a:r>
          <a:endParaRPr lang="en-US" sz="16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(научные руководители – Ю.Г. Козлов, В.В. Александрова)</a:t>
          </a:r>
          <a:endParaRPr lang="ru-RU" sz="1600" kern="1200" noProof="0" dirty="0">
            <a:solidFill>
              <a:schemeClr val="bg1"/>
            </a:solidFill>
            <a:latin typeface="+mn-lt"/>
          </a:endParaRPr>
        </a:p>
      </dsp:txBody>
      <dsp:txXfrm>
        <a:off x="1082070" y="1251278"/>
        <a:ext cx="6209878" cy="994948"/>
      </dsp:txXfrm>
    </dsp:sp>
    <dsp:sp modelId="{FA3369E0-5B38-4FDD-A9F5-22B9810A03F7}">
      <dsp:nvSpPr>
        <dsp:cNvPr id="0" name=""/>
        <dsp:cNvSpPr/>
      </dsp:nvSpPr>
      <dsp:spPr>
        <a:xfrm>
          <a:off x="0" y="2494963"/>
          <a:ext cx="7324724" cy="93642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9C4E-BFE3-4374-BE2C-676ED238ACF2}">
      <dsp:nvSpPr>
        <dsp:cNvPr id="0" name=""/>
        <dsp:cNvSpPr/>
      </dsp:nvSpPr>
      <dsp:spPr>
        <a:xfrm>
          <a:off x="283267" y="2705658"/>
          <a:ext cx="515535" cy="515031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082070" y="2494963"/>
          <a:ext cx="6209878" cy="994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99" tIns="105299" rIns="105299" bIns="105299" numCol="1" spcCol="1270" rtlCol="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Семейное насилие как уголовно-правовое и криминологическое явление: проблемы и перспективы противодействия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(научные руководители – А.А. Матвеева, П.А. Филиппов)</a:t>
          </a:r>
          <a:endParaRPr lang="ru-RU" sz="1600" kern="1200" noProof="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082070" y="2494963"/>
        <a:ext cx="6209878" cy="994948"/>
      </dsp:txXfrm>
    </dsp:sp>
    <dsp:sp modelId="{DB8ABDAA-976A-4A84-A3C3-277080E19DCA}">
      <dsp:nvSpPr>
        <dsp:cNvPr id="0" name=""/>
        <dsp:cNvSpPr/>
      </dsp:nvSpPr>
      <dsp:spPr>
        <a:xfrm>
          <a:off x="0" y="3738648"/>
          <a:ext cx="7324724" cy="93642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283267" y="3949343"/>
          <a:ext cx="515535" cy="51503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082070" y="3738648"/>
          <a:ext cx="6209878" cy="994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99" tIns="105299" rIns="105299" bIns="105299" numCol="1" spcCol="1270" rtlCol="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noProof="0" dirty="0">
              <a:solidFill>
                <a:srgbClr val="FFFFFF"/>
              </a:solidFill>
              <a:latin typeface="Calibri"/>
              <a:ea typeface="+mn-ea"/>
              <a:cs typeface="+mn-cs"/>
            </a:rPr>
            <a:t>Криминологическая характеристика и противодействие коррупции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noProof="0" dirty="0">
              <a:solidFill>
                <a:srgbClr val="FFFFFF"/>
              </a:solidFill>
              <a:latin typeface="Calibri"/>
              <a:ea typeface="+mn-ea"/>
              <a:cs typeface="+mn-cs"/>
            </a:rPr>
            <a:t> (научные руководители – Ю.Г. Козлов, В.В. Александрова)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noProof="0" dirty="0">
            <a:solidFill>
              <a:schemeClr val="bg1"/>
            </a:solidFill>
          </a:endParaRPr>
        </a:p>
      </dsp:txBody>
      <dsp:txXfrm>
        <a:off x="1082070" y="3738648"/>
        <a:ext cx="6209878" cy="994948"/>
      </dsp:txXfrm>
    </dsp:sp>
    <dsp:sp modelId="{C2FCE80A-DCA0-4D7F-8F72-19CB2337E588}">
      <dsp:nvSpPr>
        <dsp:cNvPr id="0" name=""/>
        <dsp:cNvSpPr/>
      </dsp:nvSpPr>
      <dsp:spPr>
        <a:xfrm>
          <a:off x="0" y="4982333"/>
          <a:ext cx="7324724" cy="93642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283267" y="5193028"/>
          <a:ext cx="515535" cy="515031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082070" y="4982333"/>
          <a:ext cx="6209878" cy="994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99" tIns="105299" rIns="105299" bIns="105299" numCol="1" spcCol="1270" rtlCol="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Виктимология</a:t>
          </a:r>
          <a:r>
            <a:rPr lang="ru-RU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(научный руководитель – А.А. Матвеева)</a:t>
          </a:r>
          <a:endParaRPr lang="ru-RU" sz="1600" kern="1200" noProof="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082070" y="4982333"/>
        <a:ext cx="6209878" cy="99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Process3">
  <dgm:title val="Простой линейный процесс"/>
  <dgm:desc val=""/>
  <dgm:catLst>
    <dgm:cat type="list" pri="500"/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Process3">
  <dgm:title val="Простой линейный процесс"/>
  <dgm:desc val=""/>
  <dgm:catLst>
    <dgm:cat type="list" pri="500"/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Вертикальный сплошной список со значками"/>
  <dgm:desc val="Используется для отображения сверху вниз последовательности визуальных элементов, сгруппированных в фигуре, с текстом уровня 1 или уровня 1 и 2. Рекомендуется использовать значки или небольшие изображения с более длинными описания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8A873D-0C8B-44A8-834D-200424547F7A}" type="datetime1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89B6C8-888A-401B-9F9B-D41D36B6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1621B0-A6E2-4D0F-8A34-493B521DA053}" type="datetime1">
              <a:rPr lang="ru-RU" noProof="0" smtClean="0"/>
              <a:t>29.09.2020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F28A1F-3E69-47E5-AE93-E7F2155A242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19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63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4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3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5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7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23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3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39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6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90000"/>
              </a:lnSpc>
              <a:defRPr sz="7200" spc="-3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90000"/>
              </a:lnSpc>
              <a:defRPr sz="7200" spc="-3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62738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широкие)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303301"/>
            <a:ext cx="4695825" cy="1449216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7974" y="1825625"/>
            <a:ext cx="4695826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— по горизонтал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— по горизонтал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 rtlCol="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rtlCol="0" anchor="ctr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— по горизонтали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1449216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СТРАНИЦА </a:t>
            </a:r>
            <a:fld id="{4A9B5881-4007-4345-955A-79C2656F0C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ru-RU" sz="2800" dirty="0">
                <a:solidFill>
                  <a:srgbClr val="FFC000"/>
                </a:solidFill>
                <a:latin typeface="Sitka Small" panose="02000505000000020004" pitchFamily="2" charset="0"/>
              </a:rPr>
              <a:t>Научно-образовательный центр криминологических исследований</a:t>
            </a:r>
            <a:br>
              <a:rPr lang="ru-RU" sz="2800" dirty="0">
                <a:solidFill>
                  <a:srgbClr val="FFC000"/>
                </a:solidFill>
                <a:latin typeface="Sitka Small" panose="02000505000000020004" pitchFamily="2" charset="0"/>
              </a:rPr>
            </a:br>
            <a:r>
              <a:rPr lang="ru-RU" sz="2800" dirty="0">
                <a:solidFill>
                  <a:srgbClr val="FFC000"/>
                </a:solidFill>
                <a:latin typeface="Sitka Small" panose="02000505000000020004" pitchFamily="2" charset="0"/>
              </a:rPr>
              <a:t>(кафедра уголовного права и криминологии)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" dirty="0"/>
              <a:t>СТРАНИЦА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91AAE5-D233-436A-86EA-50D3F303E92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r="1052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520D1C6-2822-428E-9B9C-9997868DE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09" y="434164"/>
            <a:ext cx="10073054" cy="1330758"/>
          </a:xfrm>
        </p:spPr>
        <p:txBody>
          <a:bodyPr rtlCol="0"/>
          <a:lstStyle/>
          <a:p>
            <a:pPr algn="just" rtl="0"/>
            <a:r>
              <a:rPr lang="ru-RU" sz="3600" dirty="0"/>
              <a:t>Запланированы лекции-встречи с видными российскими криминологами: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4115"/>
            <a:ext cx="10442331" cy="4022848"/>
          </a:xfrm>
        </p:spPr>
        <p:txBody>
          <a:bodyPr rtlCol="0">
            <a:normAutofit/>
          </a:bodyPr>
          <a:lstStyle/>
          <a:p>
            <a:pPr algn="just" rtl="0">
              <a:spcBef>
                <a:spcPts val="0"/>
              </a:spcBef>
            </a:pPr>
            <a:r>
              <a:rPr lang="ru-RU" sz="2400" dirty="0" err="1"/>
              <a:t>Антонян</a:t>
            </a:r>
            <a:r>
              <a:rPr lang="ru-RU" sz="2400" dirty="0"/>
              <a:t> Юрий </a:t>
            </a:r>
            <a:r>
              <a:rPr lang="ru-RU" sz="2400" dirty="0" err="1"/>
              <a:t>Миранович</a:t>
            </a:r>
            <a:r>
              <a:rPr lang="ru-RU" sz="2400" dirty="0"/>
              <a:t> – </a:t>
            </a:r>
            <a:r>
              <a:rPr lang="ru-RU" sz="2400" dirty="0" err="1"/>
              <a:t>д.ю.н</a:t>
            </a:r>
            <a:r>
              <a:rPr lang="ru-RU" sz="2400" dirty="0"/>
              <a:t>., профессор, главный научный сотрудник ВНИИ МВД РФ,  заслуженный деятель науки РФ «Психологическая характеристика личности преступника»</a:t>
            </a:r>
          </a:p>
          <a:p>
            <a:pPr algn="just" rtl="0">
              <a:spcBef>
                <a:spcPts val="0"/>
              </a:spcBef>
            </a:pPr>
            <a:endParaRPr lang="ru-RU" sz="2400" dirty="0"/>
          </a:p>
          <a:p>
            <a:pPr algn="just" rtl="0">
              <a:spcBef>
                <a:spcPts val="0"/>
              </a:spcBef>
            </a:pPr>
            <a:r>
              <a:rPr lang="ru-RU" sz="2400" dirty="0"/>
              <a:t>Белоцерковский Сергей Дмитриевич – </a:t>
            </a:r>
            <a:r>
              <a:rPr lang="ru-RU" sz="2400" dirty="0" err="1"/>
              <a:t>д.ю.н</a:t>
            </a:r>
            <a:r>
              <a:rPr lang="ru-RU" sz="2400" dirty="0"/>
              <a:t>., старший научный сотрудник НИИ Академии Генеральной прокуратуры РФ «Организованная преступность в РФ: понятие, признаки  и основные проявления»</a:t>
            </a:r>
          </a:p>
          <a:p>
            <a:pPr marL="0" indent="0" algn="just" rtl="0">
              <a:spcBef>
                <a:spcPts val="0"/>
              </a:spcBef>
              <a:buNone/>
            </a:pPr>
            <a:endParaRPr lang="ru-RU" sz="2400" dirty="0"/>
          </a:p>
          <a:p>
            <a:pPr algn="just" rtl="0">
              <a:spcBef>
                <a:spcPts val="0"/>
              </a:spcBef>
            </a:pPr>
            <a:r>
              <a:rPr lang="ru-RU" sz="2400" dirty="0"/>
              <a:t>Голик Юрий Владимирович – </a:t>
            </a:r>
            <a:r>
              <a:rPr lang="ru-RU" sz="2400" dirty="0" err="1"/>
              <a:t>д.ю.н</a:t>
            </a:r>
            <a:r>
              <a:rPr lang="ru-RU" sz="2400" dirty="0"/>
              <a:t>., профессор Московской академии Следственного Комитета РФ «Криминальное государство»</a:t>
            </a:r>
          </a:p>
          <a:p>
            <a:pPr rtl="0"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26478"/>
            <a:ext cx="10442331" cy="5350486"/>
          </a:xfrm>
        </p:spPr>
        <p:txBody>
          <a:bodyPr rtlCol="0">
            <a:normAutofit/>
          </a:bodyPr>
          <a:lstStyle/>
          <a:p>
            <a:pPr algn="just" rtl="0">
              <a:spcBef>
                <a:spcPts val="0"/>
              </a:spcBef>
            </a:pPr>
            <a:r>
              <a:rPr lang="ru-RU" sz="2400" dirty="0"/>
              <a:t>Меркурьев Виктор Викторович – </a:t>
            </a:r>
            <a:r>
              <a:rPr lang="ru-RU" sz="2400" dirty="0" err="1"/>
              <a:t>д.ю.н</a:t>
            </a:r>
            <a:r>
              <a:rPr lang="ru-RU" sz="2400" dirty="0"/>
              <a:t>., профессор НИИ Академии Генеральной прокуратуры РФ «Опыт проведения криминологического исследования личности террориста (2019 – 2021 годы)»</a:t>
            </a:r>
          </a:p>
          <a:p>
            <a:pPr algn="just" rtl="0">
              <a:spcBef>
                <a:spcPts val="0"/>
              </a:spcBef>
            </a:pPr>
            <a:endParaRPr lang="ru-RU" sz="2400" dirty="0"/>
          </a:p>
          <a:p>
            <a:pPr algn="just" rtl="0">
              <a:spcBef>
                <a:spcPts val="0"/>
              </a:spcBef>
            </a:pPr>
            <a:r>
              <a:rPr lang="ru-RU" sz="2400" dirty="0" err="1"/>
              <a:t>Антонян</a:t>
            </a:r>
            <a:r>
              <a:rPr lang="ru-RU" sz="2400" dirty="0"/>
              <a:t> Елена Александровна – </a:t>
            </a:r>
            <a:r>
              <a:rPr lang="ru-RU" sz="2400" dirty="0" err="1"/>
              <a:t>д.ю.н</a:t>
            </a:r>
            <a:r>
              <a:rPr lang="ru-RU" sz="2400" dirty="0"/>
              <a:t>., профессор Московского государственного юридического университета им. О.Е. </a:t>
            </a:r>
            <a:r>
              <a:rPr lang="ru-RU" sz="2400" dirty="0" err="1"/>
              <a:t>Кутафина</a:t>
            </a:r>
            <a:r>
              <a:rPr lang="ru-RU" sz="2400" dirty="0"/>
              <a:t> (МГЮА) «Психологическая характеристика преступника-рецидивиста»</a:t>
            </a:r>
          </a:p>
          <a:p>
            <a:pPr algn="just" rtl="0">
              <a:spcBef>
                <a:spcPts val="0"/>
              </a:spcBef>
            </a:pPr>
            <a:endParaRPr lang="ru-RU" sz="2400" dirty="0"/>
          </a:p>
          <a:p>
            <a:pPr algn="just" rtl="0">
              <a:spcBef>
                <a:spcPts val="0"/>
              </a:spcBef>
            </a:pPr>
            <a:r>
              <a:rPr lang="ru-RU" sz="2400" dirty="0"/>
              <a:t>Ведерникова Ольга Николаевна – </a:t>
            </a:r>
            <a:r>
              <a:rPr lang="ru-RU" sz="2400" dirty="0" err="1"/>
              <a:t>д.ю.н</a:t>
            </a:r>
            <a:r>
              <a:rPr lang="ru-RU" sz="2400" dirty="0"/>
              <a:t>., профессор Московской академии Следственного комитета РФ, судья Верховного Суда РФ (в отставке) «Преступность и борьба с ней в Великобритании»</a:t>
            </a:r>
          </a:p>
          <a:p>
            <a:pPr algn="just" rtl="0">
              <a:spcBef>
                <a:spcPts val="0"/>
              </a:spcBef>
            </a:pPr>
            <a:endParaRPr lang="ru-RU" sz="2400" dirty="0"/>
          </a:p>
          <a:p>
            <a:pPr algn="just" rtl="0">
              <a:spcBef>
                <a:spcPts val="0"/>
              </a:spcBef>
            </a:pPr>
            <a:r>
              <a:rPr lang="ru-RU" sz="2400" dirty="0" err="1"/>
              <a:t>Стешич</a:t>
            </a:r>
            <a:r>
              <a:rPr lang="ru-RU" sz="2400" dirty="0"/>
              <a:t> Елена Сергеевна – </a:t>
            </a:r>
            <a:r>
              <a:rPr lang="ru-RU" sz="2400" dirty="0" err="1"/>
              <a:t>д.ю.н</a:t>
            </a:r>
            <a:r>
              <a:rPr lang="ru-RU" sz="2400" dirty="0"/>
              <a:t>., доцент Ростовского юридического института МВД России, полковник полиции «</a:t>
            </a:r>
            <a:r>
              <a:rPr lang="ru-RU" sz="2400" dirty="0" err="1"/>
              <a:t>Гомицидальная</a:t>
            </a:r>
            <a:r>
              <a:rPr lang="ru-RU" sz="2400" dirty="0"/>
              <a:t> преступность как объект криминологического исследования»</a:t>
            </a:r>
          </a:p>
          <a:p>
            <a:pPr rtl="0"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517BA-3F03-4A5B-9D86-01A193E1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7333"/>
            <a:ext cx="10275277" cy="1141439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Московский государственный университет имени М.В. Ломоносова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ЮРИДИЧЕСКИЙ ФАКУЛЬТЕТ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НОЦ криминологических исследований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63A8A-C951-4F8E-8743-A3EA0A93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КРУГЛЫЙ СТОЛ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«Противодействие семейному насилию в Российской Федерации: уголовно-правовые и криминологические проблемы»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algn="just"/>
            <a:r>
              <a:rPr lang="ru-RU" sz="19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Матвеева Анастасия Алексеевна</a:t>
            </a:r>
            <a:endParaRPr lang="ru-RU" sz="19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доцент Московского государственного университета им. М.В. Ломоносова,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к.ю.н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«Семейное насилие и проблемы противодействия на постсоветском пространстве»</a:t>
            </a:r>
          </a:p>
          <a:p>
            <a:pPr marL="0" indent="0" algn="just">
              <a:buNone/>
            </a:pP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Зиядова</a:t>
            </a:r>
            <a:r>
              <a:rPr lang="ru-RU" sz="19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Дурея </a:t>
            </a:r>
            <a:r>
              <a:rPr lang="ru-RU" sz="19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Зиядиновна</a:t>
            </a:r>
            <a:endParaRPr lang="ru-RU" sz="19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Дагестанского государственного университета,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д.ю.н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заведующая лабораторией уголовно-правовых и криминологических исследований при ДГУ, председатель Дагестанского регионального отделения Российской криминологической ассоциации «Проблемы семейного насилия в регионах Российской Федерации»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D8B936-1B06-4FED-BC39-D7B8325F36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896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163A8A-C951-4F8E-8743-A3EA0A93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3577"/>
            <a:ext cx="10515600" cy="56933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  <a:p>
            <a:pPr algn="just"/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Филиппов Павел Александрович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доцент кафедры уголовного права и криминологии Юридического факультета МГУ им. М.В. Ломоносова,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д.ю.н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«Уголовная ответственность за неисполнение обязанностей по воспитанию несовершеннолетнего: проблемы судебной практики»</a:t>
            </a:r>
          </a:p>
          <a:p>
            <a:pPr algn="just"/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Шикула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Ильмира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Рифкатьевна</a:t>
            </a:r>
            <a:endParaRPr lang="ru-RU" sz="18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Заведующая кафедрой уголовного права и процесса Московского международного университета,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к.ю.н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доцент кафедры государственно-правовых дисциплин Института права и управления МГПУ «Актуальные проблемы уголовно-правовой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виктимологической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защиты жертв домашнего насилия в деятельности правоохранительных органов»</a:t>
            </a:r>
          </a:p>
          <a:p>
            <a:pPr algn="just"/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Атагимова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Эльмира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Исамудиновна</a:t>
            </a:r>
            <a:endParaRPr lang="ru-RU" sz="18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Старший научный сотрудник Научного центра правовой информации при Министерстве юстиции РФ,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к.ю.н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«Социально-обусловленные потребности реформирования законодательства в сфере противодействия семейно-бытовому насилию»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D8B936-1B06-4FED-BC39-D7B8325F36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222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5A56C-C451-41AF-980D-7E0C1B56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77" y="210343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83FC288-E084-4501-9DBD-DD1DE79BD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4208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8855392-9FED-4979-8AC6-A7303764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322" y="592006"/>
            <a:ext cx="7901355" cy="772107"/>
          </a:xfrm>
        </p:spPr>
        <p:txBody>
          <a:bodyPr rtlCol="0"/>
          <a:lstStyle/>
          <a:p>
            <a:pPr rtl="0"/>
            <a:r>
              <a:rPr lang="ru-RU" dirty="0">
                <a:solidFill>
                  <a:srgbClr val="FFC000"/>
                </a:solidFill>
                <a:latin typeface="Sitka Small" panose="02000505000000020004" pitchFamily="2" charset="0"/>
              </a:rPr>
              <a:t>Криминологическая школа</a:t>
            </a:r>
          </a:p>
        </p:txBody>
      </p:sp>
      <p:graphicFrame>
        <p:nvGraphicFramePr>
          <p:cNvPr id="10" name="Объект 2" descr="Объект">
            <a:extLst>
              <a:ext uri="{FF2B5EF4-FFF2-40B4-BE49-F238E27FC236}">
                <a16:creationId xmlns:a16="http://schemas.microsoft.com/office/drawing/2014/main" id="{47A11266-E870-4547-80E5-8133E862A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319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934DE9-1653-4F9E-B307-C53A27B21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14" name="Графический объект 13" descr="Указатель">
            <a:extLst>
              <a:ext uri="{FF2B5EF4-FFF2-40B4-BE49-F238E27FC236}">
                <a16:creationId xmlns:a16="http://schemas.microsoft.com/office/drawing/2014/main" id="{F3D6B7B3-DCDF-47A1-B092-0D8D01630A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83726" y="2545226"/>
            <a:ext cx="624548" cy="6245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ED1379-2C64-4902-A414-90051165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Криминологическая школа</a:t>
            </a:r>
          </a:p>
        </p:txBody>
      </p:sp>
      <p:sp>
        <p:nvSpPr>
          <p:cNvPr id="17" name="Равнобедренный треугольник 16">
            <a:extLst>
              <a:ext uri="{FF2B5EF4-FFF2-40B4-BE49-F238E27FC236}">
                <a16:creationId xmlns:a16="http://schemas.microsoft.com/office/drawing/2014/main" id="{C1168A37-F12A-42E8-A95E-69747461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02070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0DA651-1284-4060-8062-4E9B6BDAF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8" y="2071845"/>
            <a:ext cx="1299395" cy="16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0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8855392-9FED-4979-8AC6-A7303764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322" y="481206"/>
            <a:ext cx="7901355" cy="993706"/>
          </a:xfrm>
        </p:spPr>
        <p:txBody>
          <a:bodyPr rtlCol="0"/>
          <a:lstStyle/>
          <a:p>
            <a:pPr rtl="0"/>
            <a:r>
              <a:rPr lang="ru-RU" sz="2800" dirty="0">
                <a:latin typeface="Sitka Small" panose="02000505000000020004" pitchFamily="2" charset="0"/>
              </a:rPr>
              <a:t>Научные сотрудники НОЦ криминологических исследований:</a:t>
            </a:r>
          </a:p>
        </p:txBody>
      </p:sp>
      <p:graphicFrame>
        <p:nvGraphicFramePr>
          <p:cNvPr id="10" name="Объект 2" descr="Объект">
            <a:extLst>
              <a:ext uri="{FF2B5EF4-FFF2-40B4-BE49-F238E27FC236}">
                <a16:creationId xmlns:a16="http://schemas.microsoft.com/office/drawing/2014/main" id="{47A11266-E870-4547-80E5-8133E862A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6202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934DE9-1653-4F9E-B307-C53A27B21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14" name="Графический объект 13" descr="Указатель">
            <a:extLst>
              <a:ext uri="{FF2B5EF4-FFF2-40B4-BE49-F238E27FC236}">
                <a16:creationId xmlns:a16="http://schemas.microsoft.com/office/drawing/2014/main" id="{F3D6B7B3-DCDF-47A1-B092-0D8D01630A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83726" y="2545226"/>
            <a:ext cx="624548" cy="6245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ED1379-2C64-4902-A414-90051165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Криминологическая школа</a:t>
            </a:r>
          </a:p>
        </p:txBody>
      </p:sp>
      <p:sp>
        <p:nvSpPr>
          <p:cNvPr id="17" name="Равнобедренный треугольник 16">
            <a:extLst>
              <a:ext uri="{FF2B5EF4-FFF2-40B4-BE49-F238E27FC236}">
                <a16:creationId xmlns:a16="http://schemas.microsoft.com/office/drawing/2014/main" id="{C1168A37-F12A-42E8-A95E-69747461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02070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9E909D-2FA2-4AD0-8AA8-BAFAFFDD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05" y="2071261"/>
            <a:ext cx="1223596" cy="180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264269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 rtlCol="0"/>
          <a:lstStyle/>
          <a:p>
            <a:pPr algn="r" rtl="0">
              <a:lnSpc>
                <a:spcPct val="90000"/>
              </a:lnSpc>
            </a:pPr>
            <a:r>
              <a:rPr lang="ru-RU" sz="3600" b="1" dirty="0">
                <a:solidFill>
                  <a:srgbClr val="FFC000"/>
                </a:solidFill>
              </a:rPr>
              <a:t>Научно-исследовательские группы:</a:t>
            </a:r>
          </a:p>
        </p:txBody>
      </p:sp>
      <p:graphicFrame>
        <p:nvGraphicFramePr>
          <p:cNvPr id="10" name="Объект 2" descr="Содержимое списка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162590"/>
              </p:ext>
            </p:extLst>
          </p:nvPr>
        </p:nvGraphicFramePr>
        <p:xfrm>
          <a:off x="4562476" y="365125"/>
          <a:ext cx="7324724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ru-RU" sz="3200" dirty="0"/>
              <a:t>Изучение и противодействие экономической и организованной преступности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5654501" cy="5984875"/>
          </a:xfrm>
        </p:spPr>
        <p:txBody>
          <a:bodyPr rtlCol="0">
            <a:normAutofit/>
          </a:bodyPr>
          <a:lstStyle/>
          <a:p>
            <a:pPr algn="just" rtl="0"/>
            <a:r>
              <a:rPr lang="ru-RU" sz="2400" b="1" dirty="0">
                <a:latin typeface="+mj-lt"/>
              </a:rPr>
              <a:t>Организованность в экономической преступности.</a:t>
            </a:r>
          </a:p>
          <a:p>
            <a:pPr algn="just" rtl="0"/>
            <a:r>
              <a:rPr lang="ru-RU" sz="2400" b="1" dirty="0">
                <a:latin typeface="+mj-lt"/>
              </a:rPr>
              <a:t>Организованность в коррупционной преступности.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801CDE-088C-4A56-83CA-BF9F27106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361475"/>
            <a:ext cx="2552123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Темы:</a:t>
            </a:r>
          </a:p>
        </p:txBody>
      </p:sp>
      <p:sp>
        <p:nvSpPr>
          <p:cNvPr id="10" name="Равнобедренный треугольник 9">
            <a:extLst>
              <a:ext uri="{FF2B5EF4-FFF2-40B4-BE49-F238E27FC236}">
                <a16:creationId xmlns:a16="http://schemas.microsoft.com/office/drawing/2014/main" id="{792980D7-ED01-4955-83DB-59BA18C9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006315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9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ru-RU" sz="3200" dirty="0"/>
              <a:t>Исследование некоторых актуальных проблем криминологии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400" b="1" dirty="0">
                <a:latin typeface="+mj-lt"/>
              </a:rPr>
              <a:t>СМИ и преступность.</a:t>
            </a:r>
          </a:p>
          <a:p>
            <a:pPr rtl="0"/>
            <a:r>
              <a:rPr lang="ru-RU" sz="2400" b="1" dirty="0">
                <a:latin typeface="+mj-lt"/>
              </a:rPr>
              <a:t>Криминология экстремизма.</a:t>
            </a:r>
          </a:p>
          <a:p>
            <a:pPr algn="just" rtl="0"/>
            <a:r>
              <a:rPr lang="ru-RU" sz="2400" b="1" dirty="0">
                <a:latin typeface="+mj-lt"/>
              </a:rPr>
              <a:t>Социокультурная детерминация агрессии и насилия.</a:t>
            </a:r>
          </a:p>
          <a:p>
            <a:pPr algn="just" rtl="0"/>
            <a:r>
              <a:rPr lang="ru-RU" sz="2400" b="1" dirty="0">
                <a:latin typeface="+mj-lt"/>
              </a:rPr>
              <a:t>Преступления в сфере компьютерной информации: криминологические аспекты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801CDE-088C-4A56-83CA-BF9F27106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361475"/>
            <a:ext cx="2552123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Темы:</a:t>
            </a:r>
          </a:p>
        </p:txBody>
      </p:sp>
      <p:sp>
        <p:nvSpPr>
          <p:cNvPr id="10" name="Равнобедренный треугольник 9">
            <a:extLst>
              <a:ext uri="{FF2B5EF4-FFF2-40B4-BE49-F238E27FC236}">
                <a16:creationId xmlns:a16="http://schemas.microsoft.com/office/drawing/2014/main" id="{792980D7-ED01-4955-83DB-59BA18C9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006315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0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ru-RU" sz="3200" dirty="0"/>
              <a:t>Семейное насилие как уголовно-правовое и криминологическое явление: проблемы и перспективы противодействия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400" b="1" dirty="0">
                <a:latin typeface="+mj-lt"/>
              </a:rPr>
              <a:t>Понятие и основные признаки семейного насилия.</a:t>
            </a:r>
          </a:p>
          <a:p>
            <a:pPr rtl="0"/>
            <a:r>
              <a:rPr lang="ru-RU" sz="2400" b="1" dirty="0">
                <a:latin typeface="+mj-lt"/>
              </a:rPr>
              <a:t>Виды семейного насилия.</a:t>
            </a:r>
          </a:p>
          <a:p>
            <a:pPr rtl="0"/>
            <a:r>
              <a:rPr lang="ru-RU" sz="2400" b="1" dirty="0" err="1">
                <a:latin typeface="+mj-lt"/>
              </a:rPr>
              <a:t>Виктимологические</a:t>
            </a:r>
            <a:r>
              <a:rPr lang="ru-RU" sz="2400" b="1" dirty="0">
                <a:latin typeface="+mj-lt"/>
              </a:rPr>
              <a:t> аспекты семейного насилия.</a:t>
            </a:r>
          </a:p>
          <a:p>
            <a:pPr rtl="0"/>
            <a:r>
              <a:rPr lang="ru-RU" sz="2400" b="1" dirty="0">
                <a:latin typeface="+mj-lt"/>
              </a:rPr>
              <a:t>Проблемы соблюдения прав человека при противодействии семейному насилию.</a:t>
            </a:r>
          </a:p>
          <a:p>
            <a:pPr rtl="0"/>
            <a:r>
              <a:rPr lang="ru-RU" sz="2400" b="1" dirty="0">
                <a:latin typeface="+mj-lt"/>
              </a:rPr>
              <a:t>Противодействие семейному насилию в отдельных странах.</a:t>
            </a:r>
          </a:p>
          <a:p>
            <a:pPr rtl="0"/>
            <a:r>
              <a:rPr lang="ru-RU" sz="2400" b="1" dirty="0">
                <a:latin typeface="+mj-lt"/>
              </a:rPr>
              <a:t>Перспективы противодействия семейному насилию в РФ.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801CDE-088C-4A56-83CA-BF9F27106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361475"/>
            <a:ext cx="2552123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Темы:</a:t>
            </a:r>
          </a:p>
        </p:txBody>
      </p:sp>
      <p:sp>
        <p:nvSpPr>
          <p:cNvPr id="10" name="Равнобедренный треугольник 9">
            <a:extLst>
              <a:ext uri="{FF2B5EF4-FFF2-40B4-BE49-F238E27FC236}">
                <a16:creationId xmlns:a16="http://schemas.microsoft.com/office/drawing/2014/main" id="{792980D7-ED01-4955-83DB-59BA18C9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006315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4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ru-RU" sz="3200" dirty="0" err="1"/>
              <a:t>Виктимология</a:t>
            </a: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История </a:t>
            </a:r>
            <a:r>
              <a:rPr lang="ru-RU" sz="2400" dirty="0" err="1">
                <a:effectLst/>
                <a:latin typeface="+mj-lt"/>
                <a:ea typeface="Times New Roman" panose="02020603050405020304" pitchFamily="18" charset="0"/>
              </a:rPr>
              <a:t>виктимологических</a:t>
            </a:r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 исследований в мире и в нашей стране.</a:t>
            </a:r>
          </a:p>
          <a:p>
            <a:pPr algn="just"/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Понятие и типы жертв от преступлений.</a:t>
            </a:r>
          </a:p>
          <a:p>
            <a:pPr algn="just"/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Место и роль жертвы в механизме конкретного преступления.</a:t>
            </a:r>
          </a:p>
          <a:p>
            <a:pPr algn="just"/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Проблемы совершенствования правового статуса потерпевшего в РФ.</a:t>
            </a:r>
          </a:p>
          <a:p>
            <a:pPr algn="just"/>
            <a:r>
              <a:rPr lang="ru-RU" sz="2400" dirty="0" err="1">
                <a:effectLst/>
                <a:latin typeface="+mj-lt"/>
                <a:ea typeface="Times New Roman" panose="02020603050405020304" pitchFamily="18" charset="0"/>
              </a:rPr>
              <a:t>Виктимологическая</a:t>
            </a:r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 профилактика и ее перспективы.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801CDE-088C-4A56-83CA-BF9F27106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361475"/>
            <a:ext cx="2552123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Темы:</a:t>
            </a:r>
          </a:p>
        </p:txBody>
      </p:sp>
      <p:sp>
        <p:nvSpPr>
          <p:cNvPr id="10" name="Равнобедренный треугольник 9">
            <a:extLst>
              <a:ext uri="{FF2B5EF4-FFF2-40B4-BE49-F238E27FC236}">
                <a16:creationId xmlns:a16="http://schemas.microsoft.com/office/drawing/2014/main" id="{792980D7-ED01-4955-83DB-59BA18C9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006315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0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254524"/>
            <a:ext cx="4695825" cy="6184775"/>
          </a:xfrm>
        </p:spPr>
        <p:txBody>
          <a:bodyPr rtlCol="0"/>
          <a:lstStyle/>
          <a:p>
            <a:pPr rtl="0"/>
            <a:br>
              <a:rPr lang="ru-RU" dirty="0"/>
            </a:br>
            <a:r>
              <a:rPr lang="ru-RU" dirty="0"/>
              <a:t>Объявление конкурса на составление дизайн-проекта логотипа Криминологической школы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/>
              <a:t>СТРАНИЦА </a:t>
            </a:r>
            <a:fld id="{4A9B5881-4007-4345-955A-79C2656F0C49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361475"/>
            <a:ext cx="2552123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Конкурс</a:t>
            </a:r>
          </a:p>
        </p:txBody>
      </p:sp>
      <p:sp>
        <p:nvSpPr>
          <p:cNvPr id="16" name="Равнобедренный треугольник 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454193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D626066-0F22-48BE-8C92-73CF84EA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" y="254524"/>
            <a:ext cx="6221371" cy="6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508522_TF67543618_Win32.potx" id="{38B5435E-8573-4196-B97A-21FE4CAAED4A}" vid="{478B8F52-DC40-4F62-A802-2600166701C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E32C0B-4052-44CB-9341-8AD8B2CC471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Корпоративный курс обучения</Template>
  <TotalTime>72</TotalTime>
  <Words>832</Words>
  <Application>Microsoft Office PowerPoint</Application>
  <PresentationFormat>Широкоэкранный</PresentationFormat>
  <Paragraphs>115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Sitka Small</vt:lpstr>
      <vt:lpstr>Times New Roman</vt:lpstr>
      <vt:lpstr>Wingdings</vt:lpstr>
      <vt:lpstr>Тема Office</vt:lpstr>
      <vt:lpstr>Научно-образовательный центр криминологических исследований (кафедра уголовного права и криминологии)</vt:lpstr>
      <vt:lpstr>Криминологическая школа</vt:lpstr>
      <vt:lpstr>Научные сотрудники НОЦ криминологических исследований:</vt:lpstr>
      <vt:lpstr>Научно-исследовательские группы:</vt:lpstr>
      <vt:lpstr>Изучение и противодействие экономической и организованной преступности </vt:lpstr>
      <vt:lpstr>Исследование некоторых актуальных проблем криминологии</vt:lpstr>
      <vt:lpstr>Семейное насилие как уголовно-правовое и криминологическое явление: проблемы и перспективы противодействия </vt:lpstr>
      <vt:lpstr>Виктимология</vt:lpstr>
      <vt:lpstr> Объявление конкурса на составление дизайн-проекта логотипа Криминологической школы</vt:lpstr>
      <vt:lpstr>Запланированы лекции-встречи с видными российскими криминологами:</vt:lpstr>
      <vt:lpstr>Презентация PowerPoint</vt:lpstr>
      <vt:lpstr>Московский государственный университет имени М.В. Ломоносова ЮРИДИЧЕСКИЙ ФАКУЛЬТЕТ НОЦ криминологических исследований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Научно-образовательный центр криминологических исследований (кафедра уголовного права и криминологии)</dc:title>
  <dc:creator>Виктория Александрова</dc:creator>
  <cp:lastModifiedBy>Виктория Александрова</cp:lastModifiedBy>
  <cp:revision>10</cp:revision>
  <dcterms:created xsi:type="dcterms:W3CDTF">2020-09-26T16:27:25Z</dcterms:created>
  <dcterms:modified xsi:type="dcterms:W3CDTF">2020-09-29T00:16:33Z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