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8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4" y="-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D66707A-F848-4A10-AF37-83F94A65FE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263104"/>
            <a:ext cx="8028467" cy="316589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Летняя онлайн-школа для учителей истории, обществознания и права</a:t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МГУ, 25-27.08.2021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9CC9D13C-A51B-4B05-B7C5-AF6F3E4994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Специфика конституционно-правовых категорий в школьном курсе «Обществознание»</a:t>
            </a:r>
          </a:p>
          <a:p>
            <a:endParaRPr lang="ru-RU" b="1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i="1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МАЛЮТИН Никита Сергеевич,</a:t>
            </a:r>
          </a:p>
          <a:p>
            <a:r>
              <a:rPr lang="ru-RU" i="1" dirty="0" err="1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к.ю.н</a:t>
            </a:r>
            <a:r>
              <a:rPr lang="ru-RU" i="1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., доцент кафедры конституционного и муниципального права</a:t>
            </a:r>
          </a:p>
        </p:txBody>
      </p:sp>
    </p:spTree>
    <p:extLst>
      <p:ext uri="{BB962C8B-B14F-4D97-AF65-F5344CB8AC3E}">
        <p14:creationId xmlns:p14="http://schemas.microsoft.com/office/powerpoint/2010/main" val="1097754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7E74A9-EE20-457F-91A8-38EF6BBDF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Практические проблемы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7C4B6E2-4111-4BC5-AE47-8FC8A464D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301836"/>
          </a:xfrm>
        </p:spPr>
        <p:txBody>
          <a:bodyPr>
            <a:normAutofit/>
          </a:bodyPr>
          <a:lstStyle/>
          <a:p>
            <a:r>
              <a:rPr lang="ru-RU" b="1" dirty="0" smtClean="0"/>
              <a:t>Динамика изменения конституционного законодательства</a:t>
            </a:r>
            <a:endParaRPr lang="ru-RU" b="1" dirty="0"/>
          </a:p>
          <a:p>
            <a:pPr marL="0" indent="0">
              <a:buNone/>
            </a:pPr>
            <a:r>
              <a:rPr lang="ru-RU" b="1" dirty="0" smtClean="0"/>
              <a:t>НАПРИМЕР: </a:t>
            </a:r>
            <a:r>
              <a:rPr lang="ru-RU" dirty="0" smtClean="0"/>
              <a:t>Система избирательных комиссий по Никитину А.Ф.:</a:t>
            </a:r>
          </a:p>
          <a:p>
            <a:pPr>
              <a:buFontTx/>
              <a:buChar char="-"/>
            </a:pPr>
            <a:r>
              <a:rPr lang="ru-RU" b="1" dirty="0" smtClean="0"/>
              <a:t>ЦИК РФ</a:t>
            </a:r>
          </a:p>
          <a:p>
            <a:pPr>
              <a:buFontTx/>
              <a:buChar char="-"/>
            </a:pPr>
            <a:r>
              <a:rPr lang="ru-RU" b="1" dirty="0" smtClean="0"/>
              <a:t>ИК субъектов РФ</a:t>
            </a:r>
          </a:p>
          <a:p>
            <a:pPr>
              <a:buFontTx/>
              <a:buChar char="-"/>
            </a:pPr>
            <a:r>
              <a:rPr lang="ru-RU" b="1" dirty="0" smtClean="0"/>
              <a:t>Окружные ИК</a:t>
            </a:r>
          </a:p>
          <a:p>
            <a:pPr>
              <a:buFontTx/>
              <a:buChar char="-"/>
            </a:pPr>
            <a:r>
              <a:rPr lang="ru-RU" b="1" dirty="0" smtClean="0"/>
              <a:t>ТИК</a:t>
            </a:r>
          </a:p>
          <a:p>
            <a:pPr>
              <a:buFontTx/>
              <a:buChar char="-"/>
            </a:pPr>
            <a:r>
              <a:rPr lang="ru-RU" b="1" dirty="0" smtClean="0"/>
              <a:t>УИК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4864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7E74A9-EE20-457F-91A8-38EF6BBDF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Практические проблемы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7C4B6E2-4111-4BC5-AE47-8FC8A464D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301836"/>
          </a:xfrm>
        </p:spPr>
        <p:txBody>
          <a:bodyPr>
            <a:normAutofit/>
          </a:bodyPr>
          <a:lstStyle/>
          <a:p>
            <a:r>
              <a:rPr lang="ru-RU" b="1" dirty="0" smtClean="0"/>
              <a:t>Динамика изменения конституционного законодательства</a:t>
            </a:r>
            <a:endParaRPr lang="ru-RU" b="1" dirty="0"/>
          </a:p>
          <a:p>
            <a:pPr marL="0" indent="0">
              <a:buNone/>
            </a:pPr>
            <a:r>
              <a:rPr lang="ru-RU" b="1" dirty="0" smtClean="0"/>
              <a:t>НАПРИМЕР: </a:t>
            </a:r>
            <a:r>
              <a:rPr lang="ru-RU" dirty="0" smtClean="0"/>
              <a:t>Основные стадии конституционного судопроизводства по Боголюбову Л.Н.</a:t>
            </a:r>
          </a:p>
          <a:p>
            <a:pPr>
              <a:buFontTx/>
              <a:buChar char="-"/>
            </a:pPr>
            <a:r>
              <a:rPr lang="ru-RU" dirty="0" smtClean="0"/>
              <a:t>Обращение в суд</a:t>
            </a:r>
          </a:p>
          <a:p>
            <a:pPr>
              <a:buFontTx/>
              <a:buChar char="-"/>
            </a:pPr>
            <a:r>
              <a:rPr lang="ru-RU" dirty="0" smtClean="0"/>
              <a:t>Предварительное рассмотрение Секретариатом</a:t>
            </a:r>
          </a:p>
          <a:p>
            <a:pPr>
              <a:buFontTx/>
              <a:buChar char="-"/>
            </a:pPr>
            <a:r>
              <a:rPr lang="ru-RU" dirty="0" smtClean="0"/>
              <a:t>Предварительное рассмотрение судьями</a:t>
            </a:r>
          </a:p>
          <a:p>
            <a:pPr>
              <a:buFontTx/>
              <a:buChar char="-"/>
            </a:pPr>
            <a:r>
              <a:rPr lang="ru-RU" dirty="0" smtClean="0"/>
              <a:t>Назначение и подготовка дела к слушанию</a:t>
            </a:r>
          </a:p>
          <a:p>
            <a:pPr>
              <a:buFontTx/>
              <a:buChar char="-"/>
            </a:pPr>
            <a:r>
              <a:rPr lang="ru-RU" dirty="0" smtClean="0"/>
              <a:t>Судебное разбирательство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6201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7E74A9-EE20-457F-91A8-38EF6BBDF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Практические проблемы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7C4B6E2-4111-4BC5-AE47-8FC8A464D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301836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Смещение предметного фокуса</a:t>
            </a:r>
            <a:endParaRPr lang="ru-RU" b="1" dirty="0"/>
          </a:p>
          <a:p>
            <a:pPr marL="0" indent="0">
              <a:buNone/>
            </a:pPr>
            <a:r>
              <a:rPr lang="ru-RU" b="1" dirty="0" smtClean="0"/>
              <a:t>НАПРИМЕР: </a:t>
            </a:r>
            <a:r>
              <a:rPr lang="ru-RU" dirty="0" smtClean="0"/>
              <a:t>Блок вопросов по политическим партиям отнесен к разделу «Политология». Как следствие, понятие политической партии по Боголюбову Л.Н.:</a:t>
            </a:r>
          </a:p>
          <a:p>
            <a:pPr marL="0" indent="0">
              <a:buNone/>
            </a:pPr>
            <a:r>
              <a:rPr lang="ru-RU" b="1" dirty="0" smtClean="0"/>
              <a:t>Политическая партия </a:t>
            </a:r>
            <a:r>
              <a:rPr lang="ru-RU" dirty="0" smtClean="0"/>
              <a:t>– добровольное объединение людей определенной идейно-политической ориентации, стремящихся завоевать государственную власть и участвовать в ее осуществлении для реализации интересов тех или иных социальных групп и слоев населения</a:t>
            </a:r>
          </a:p>
          <a:p>
            <a:pPr marL="0" indent="0">
              <a:buNone/>
            </a:pPr>
            <a:r>
              <a:rPr lang="ru-RU" b="1" dirty="0"/>
              <a:t>Политическая </a:t>
            </a:r>
            <a:r>
              <a:rPr lang="ru-RU" b="1" dirty="0" smtClean="0"/>
              <a:t>партия – </a:t>
            </a:r>
            <a:r>
              <a:rPr lang="ru-RU" dirty="0" smtClean="0"/>
              <a:t>наиболее сознательная и активная часть социальной группы или всего населения в целом, объединенная в особую организацию и действующая на основе политической программы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6922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7E74A9-EE20-457F-91A8-38EF6BBDF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Практические проблемы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7C4B6E2-4111-4BC5-AE47-8FC8A464D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301836"/>
          </a:xfrm>
        </p:spPr>
        <p:txBody>
          <a:bodyPr>
            <a:normAutofit/>
          </a:bodyPr>
          <a:lstStyle/>
          <a:p>
            <a:r>
              <a:rPr lang="ru-RU" b="1" dirty="0" smtClean="0"/>
              <a:t>Смещение предметного фокуса</a:t>
            </a:r>
            <a:endParaRPr lang="ru-RU" b="1" dirty="0"/>
          </a:p>
          <a:p>
            <a:pPr marL="0" indent="0">
              <a:buNone/>
            </a:pPr>
            <a:r>
              <a:rPr lang="ru-RU" b="1" dirty="0" smtClean="0"/>
              <a:t>НАПРИМЕР: </a:t>
            </a:r>
            <a:r>
              <a:rPr lang="ru-RU" dirty="0" smtClean="0"/>
              <a:t>В соответствии с профильным ФЗ «О политических партиях»</a:t>
            </a:r>
          </a:p>
          <a:p>
            <a:pPr marL="0" indent="0">
              <a:buNone/>
            </a:pPr>
            <a:r>
              <a:rPr lang="ru-RU" b="1" dirty="0" smtClean="0"/>
              <a:t>Политическая </a:t>
            </a:r>
            <a:r>
              <a:rPr lang="ru-RU" b="1" dirty="0"/>
              <a:t>партия </a:t>
            </a:r>
            <a:r>
              <a:rPr lang="ru-RU" dirty="0"/>
              <a:t>- это общественное объединение, созданное в целях участия граждан Российской Федерации в политической жизни общества посредством формирования и выражения их политической воли, участия в общественных и политических акциях, в выборах и референдумах, а также в целях представления интересов граждан в органах государственной власти и органах местного самоуправления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6878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DE64B90-B8DE-4C46-82F6-6C7256121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Почему конституционное право?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C94D85A-6502-4B43-BB03-18F3DB620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Конституция РФ – основной закон государства; ядро национальной правовой системы</a:t>
            </a:r>
          </a:p>
          <a:p>
            <a:r>
              <a:rPr lang="ru-RU" b="1" dirty="0"/>
              <a:t>Конституция РФ – результативный пример в рамках ЕГЭ и ДВИ по обществознанию</a:t>
            </a:r>
          </a:p>
          <a:p>
            <a:r>
              <a:rPr lang="ru-RU" b="1" dirty="0"/>
              <a:t>Конституция РФ фактически содержит основные начала всех тематических блоков ЕГЭ и ДВИ (духовная, экономическая, политическая и социальная сферы общественной жизни)</a:t>
            </a:r>
          </a:p>
        </p:txBody>
      </p:sp>
    </p:spTree>
    <p:extLst>
      <p:ext uri="{BB962C8B-B14F-4D97-AF65-F5344CB8AC3E}">
        <p14:creationId xmlns:p14="http://schemas.microsoft.com/office/powerpoint/2010/main" val="69157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7E74A9-EE20-457F-91A8-38EF6BBDF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Какие сложности?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7C4B6E2-4111-4BC5-AE47-8FC8A464D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Слишком широкая проблематика (следствие специфики института)</a:t>
            </a:r>
          </a:p>
          <a:p>
            <a:r>
              <a:rPr lang="ru-RU" b="1" dirty="0"/>
              <a:t>Отсутствие четкого разделения в методических документах ЕГЭ и ДВИ (Кодификатор ЕГЭ: 4.1.-4.6, 4.8., 4.10, 4.14, 4.15)</a:t>
            </a:r>
          </a:p>
          <a:p>
            <a:r>
              <a:rPr lang="ru-RU" b="1" dirty="0"/>
              <a:t>Различные требования к полноте ответа</a:t>
            </a:r>
          </a:p>
          <a:p>
            <a:r>
              <a:rPr lang="ru-RU" b="1" dirty="0"/>
              <a:t>Большой объем нормативного материала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2477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7E74A9-EE20-457F-91A8-38EF6BBDF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Практические проблемы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7C4B6E2-4111-4BC5-AE47-8FC8A464D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Чрезмерная формализация материала (цитирование НПА)</a:t>
            </a:r>
          </a:p>
          <a:p>
            <a:pPr marL="0" indent="0">
              <a:buNone/>
            </a:pPr>
            <a:r>
              <a:rPr lang="ru-RU" b="1" dirty="0"/>
              <a:t>НАПРИМЕР: выборы</a:t>
            </a:r>
            <a:r>
              <a:rPr lang="ru-RU" dirty="0"/>
              <a:t> - форма прямого волеизъявления граждан, осуществляемого в соответствии с Конституцией Российской Федерации, федеральными законами, конституциями (уставами), законами субъектов Российской Федерации, уставами муниципальных образований в целях формирования органа государственной власти, органа местного самоуправления или наделения полномочиями должностного лица (п. 9 ст. 2 ФЗ «Об основных гарантиях…»)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3461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7E74A9-EE20-457F-91A8-38EF6BBDF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Практические проблемы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7C4B6E2-4111-4BC5-AE47-8FC8A464D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Чрезмерная формализация материала (цитирование НПА)</a:t>
            </a:r>
          </a:p>
          <a:p>
            <a:pPr marL="0" indent="0">
              <a:buNone/>
            </a:pPr>
            <a:r>
              <a:rPr lang="ru-RU" b="1" dirty="0"/>
              <a:t>НАПРИМЕР: выборы</a:t>
            </a:r>
            <a:r>
              <a:rPr lang="ru-RU" dirty="0"/>
              <a:t> </a:t>
            </a:r>
            <a:r>
              <a:rPr lang="ru-RU" dirty="0" smtClean="0"/>
              <a:t>– </a:t>
            </a:r>
            <a:r>
              <a:rPr lang="ru-RU" dirty="0" smtClean="0"/>
              <a:t>центральный институт демократического государства, важнейший принцип народовластия, обеспечивающий систематическое обновление власти</a:t>
            </a:r>
          </a:p>
          <a:p>
            <a:pPr marL="0" indent="0">
              <a:buNone/>
            </a:pPr>
            <a:r>
              <a:rPr lang="ru-RU" b="1" dirty="0" smtClean="0"/>
              <a:t>(Никитин А.Ф. Право: 10-11 классы: базовы</a:t>
            </a:r>
            <a:r>
              <a:rPr lang="ru-RU" b="1" dirty="0" smtClean="0"/>
              <a:t>й и углубленный уровни: учебник. 2020)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3589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7E74A9-EE20-457F-91A8-38EF6BBDF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Практические проблемы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7C4B6E2-4111-4BC5-AE47-8FC8A464D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Чрезмерная формализация материала (цитирование НПА)</a:t>
            </a:r>
          </a:p>
          <a:p>
            <a:pPr marL="0" indent="0">
              <a:buNone/>
            </a:pPr>
            <a:r>
              <a:rPr lang="ru-RU" b="1" dirty="0"/>
              <a:t>НАПРИМЕР: избирательные права граждан </a:t>
            </a:r>
            <a:r>
              <a:rPr lang="ru-RU" dirty="0"/>
              <a:t>- конституционное право граждан Российской Федерации избирать и быть избранными в органы государственной власти и органы местного самоуправления, а также право участвовать в выдвижении кандидатов, списков кандидатов, в предвыборной агитации, в наблюдении за проведением выборов, работой избирательных комиссий, включая установление итогов голосования и определение результатов выборов, в других избирательных действиях в порядке, установленном Конституцией Российской Федерации, настоящим Федеральным законом, иными федеральными законами, конституциями (уставами), законами субъектов Российской Федерации;  (п. 9 ст. 2 ФЗ «Об основных гарантиях…»)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2769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7E74A9-EE20-457F-91A8-38EF6BBDF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Практические проблемы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7C4B6E2-4111-4BC5-AE47-8FC8A464D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Чрезмерная формализация материала (цитирование НПА)</a:t>
            </a:r>
          </a:p>
          <a:p>
            <a:pPr marL="0" indent="0">
              <a:buNone/>
            </a:pPr>
            <a:r>
              <a:rPr lang="ru-RU" b="1" dirty="0"/>
              <a:t>НАПРИМЕР: избирательные права граждан </a:t>
            </a:r>
            <a:r>
              <a:rPr lang="ru-RU" dirty="0" smtClean="0"/>
              <a:t>– конституционное право избирать и быть избранным в органы государственной власти и в выборные органы местного самоуправления</a:t>
            </a:r>
          </a:p>
          <a:p>
            <a:pPr marL="0" indent="0">
              <a:buNone/>
            </a:pPr>
            <a:r>
              <a:rPr lang="ru-RU" b="1" dirty="0"/>
              <a:t>(Никитин А.Ф. Право: 10-11 классы: базовый и углубленный уровни: учебник. 2020)</a:t>
            </a:r>
          </a:p>
          <a:p>
            <a:pPr marL="0" indent="0">
              <a:buNone/>
            </a:pP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2279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7E74A9-EE20-457F-91A8-38EF6BBDF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Практические проблемы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7C4B6E2-4111-4BC5-AE47-8FC8A464D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Динамика изменения конституционного законодательства</a:t>
            </a:r>
            <a:endParaRPr lang="ru-RU" b="1" dirty="0"/>
          </a:p>
          <a:p>
            <a:pPr>
              <a:buFontTx/>
              <a:buChar char="-"/>
            </a:pPr>
            <a:r>
              <a:rPr lang="ru-RU" b="1" dirty="0" smtClean="0"/>
              <a:t>Конституционная реформа 2020</a:t>
            </a:r>
          </a:p>
          <a:p>
            <a:pPr>
              <a:buFontTx/>
              <a:buChar char="-"/>
            </a:pPr>
            <a:r>
              <a:rPr lang="ru-RU" b="1" dirty="0" smtClean="0"/>
              <a:t>Изменение текущего законодательства (о выборах, о гражданстве и др.)</a:t>
            </a: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8045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7E74A9-EE20-457F-91A8-38EF6BBDF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Практические проблемы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7C4B6E2-4111-4BC5-AE47-8FC8A464D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301836"/>
          </a:xfrm>
        </p:spPr>
        <p:txBody>
          <a:bodyPr>
            <a:normAutofit/>
          </a:bodyPr>
          <a:lstStyle/>
          <a:p>
            <a:r>
              <a:rPr lang="ru-RU" b="1" dirty="0" smtClean="0"/>
              <a:t>Динамика изменения конституционного законодательства</a:t>
            </a:r>
            <a:endParaRPr lang="ru-RU" b="1" dirty="0"/>
          </a:p>
          <a:p>
            <a:pPr marL="0" indent="0">
              <a:buNone/>
            </a:pPr>
            <a:r>
              <a:rPr lang="ru-RU" b="1" dirty="0" smtClean="0"/>
              <a:t>НАПРИМЕР: </a:t>
            </a:r>
            <a:r>
              <a:rPr lang="ru-RU" dirty="0" smtClean="0"/>
              <a:t>Конституционные реформы 2020: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352470"/>
              </p:ext>
            </p:extLst>
          </p:nvPr>
        </p:nvGraphicFramePr>
        <p:xfrm>
          <a:off x="820715" y="2280063"/>
          <a:ext cx="8822048" cy="2397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1024"/>
                <a:gridCol w="4411024"/>
              </a:tblGrid>
              <a:tr h="43938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БЫЛО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СТАЛО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78232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Председатель Правительства Российской Федерации назначается Президентом Российской Федерации </a:t>
                      </a:r>
                      <a:r>
                        <a:rPr lang="ru-RU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согласия Государственной Думы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(ч. 1 ст. 111)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Председатель Правительства Российской Федерации назначается Президентом Российской Федерации </a:t>
                      </a:r>
                      <a:r>
                        <a:rPr lang="ru-RU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после утверждения его кандидатуры Государственной Думой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(ч. 1 ст. 111)</a:t>
                      </a:r>
                    </a:p>
                  </a:txBody>
                  <a:tcPr/>
                </a:tc>
              </a:tr>
              <a:tr h="78232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Совет</a:t>
                      </a:r>
                      <a:r>
                        <a:rPr lang="ru-RU" sz="1400" baseline="0" dirty="0" smtClean="0"/>
                        <a:t> Федерации назначает Генерального прокурора (п. «ж» ч.1 ст. 102)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Совет Федерации</a:t>
                      </a:r>
                      <a:r>
                        <a:rPr lang="ru-RU" sz="1400" baseline="0" dirty="0" smtClean="0"/>
                        <a:t> проводит консультации с Президентом РФ по назначению Генерального прокурора </a:t>
                      </a:r>
                      <a:r>
                        <a:rPr lang="ru-RU" sz="1400" baseline="0" dirty="0" smtClean="0"/>
                        <a:t>(п. «ж» ч.1 ст. </a:t>
                      </a:r>
                      <a:r>
                        <a:rPr lang="ru-RU" sz="1400" baseline="0" smtClean="0"/>
                        <a:t>102)</a:t>
                      </a:r>
                      <a:endParaRPr lang="ru-RU" sz="140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531972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95</TotalTime>
  <Words>711</Words>
  <Application>Microsoft Office PowerPoint</Application>
  <PresentationFormat>Произвольный</PresentationFormat>
  <Paragraphs>69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Сектор</vt:lpstr>
      <vt:lpstr>Летняя онлайн-школа для учителей истории, обществознания и права МГУ, 25-27.08.2021</vt:lpstr>
      <vt:lpstr>Почему конституционное право?</vt:lpstr>
      <vt:lpstr>Какие сложности?</vt:lpstr>
      <vt:lpstr>Практические проблемы</vt:lpstr>
      <vt:lpstr>Практические проблемы</vt:lpstr>
      <vt:lpstr>Практические проблемы</vt:lpstr>
      <vt:lpstr>Практические проблемы</vt:lpstr>
      <vt:lpstr>Практические проблемы</vt:lpstr>
      <vt:lpstr>Практические проблемы</vt:lpstr>
      <vt:lpstr>Практические проблемы</vt:lpstr>
      <vt:lpstr>Практические проблемы</vt:lpstr>
      <vt:lpstr>Практические проблемы</vt:lpstr>
      <vt:lpstr>Практические проблемы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Летняя онлайн-школа для учителей истории, обществознания и права МГУ, 25-27.08.2021</dc:title>
  <dc:creator>Никита</dc:creator>
  <cp:lastModifiedBy>Никита</cp:lastModifiedBy>
  <cp:revision>10</cp:revision>
  <dcterms:created xsi:type="dcterms:W3CDTF">2021-08-24T21:58:02Z</dcterms:created>
  <dcterms:modified xsi:type="dcterms:W3CDTF">2021-08-25T10:04:01Z</dcterms:modified>
</cp:coreProperties>
</file>