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92" r:id="rId5"/>
    <p:sldId id="261" r:id="rId6"/>
    <p:sldId id="262" r:id="rId7"/>
    <p:sldId id="263" r:id="rId8"/>
    <p:sldId id="264" r:id="rId9"/>
    <p:sldId id="265" r:id="rId10"/>
    <p:sldId id="293" r:id="rId11"/>
    <p:sldId id="294" r:id="rId12"/>
    <p:sldId id="297" r:id="rId13"/>
    <p:sldId id="271" r:id="rId14"/>
    <p:sldId id="299" r:id="rId15"/>
    <p:sldId id="300" r:id="rId16"/>
    <p:sldId id="274" r:id="rId17"/>
    <p:sldId id="275" r:id="rId18"/>
    <p:sldId id="277" r:id="rId19"/>
    <p:sldId id="301" r:id="rId20"/>
    <p:sldId id="282" r:id="rId21"/>
    <p:sldId id="285" r:id="rId22"/>
    <p:sldId id="286" r:id="rId23"/>
    <p:sldId id="290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74" autoAdjust="0"/>
    <p:restoredTop sz="94660"/>
  </p:normalViewPr>
  <p:slideViewPr>
    <p:cSldViewPr>
      <p:cViewPr varScale="1">
        <p:scale>
          <a:sx n="87" d="100"/>
          <a:sy n="87" d="100"/>
        </p:scale>
        <p:origin x="-7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2DB50-096D-4BD5-B7CF-C60F32A1400E}" type="datetimeFigureOut">
              <a:rPr lang="ru-RU"/>
              <a:pPr>
                <a:defRPr/>
              </a:pPr>
              <a:t>11.11.2012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0FFBB-541B-41F8-A401-8245398C08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4125A-0E83-4D2F-AD2D-887F7FFD8398}" type="datetimeFigureOut">
              <a:rPr lang="ru-RU"/>
              <a:pPr>
                <a:defRPr/>
              </a:pPr>
              <a:t>11.11.2012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4722-643C-4908-90F2-A19AF396EA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9D4B7-AE03-4FE6-8DD2-853A10334052}" type="datetimeFigureOut">
              <a:rPr lang="ru-RU"/>
              <a:pPr>
                <a:defRPr/>
              </a:pPr>
              <a:t>11.11.2012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C75F5-82F5-4089-A4EB-E59B1BE1E8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17822F8-7D4B-4FDC-8E00-93913C3975B5}" type="datetimeFigureOut">
              <a:rPr lang="ru-RU"/>
              <a:pPr>
                <a:defRPr/>
              </a:pPr>
              <a:t>11.11.2012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E3A8DF1-194D-454E-B261-573DD6BA58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041A8-CE6F-408B-BF0B-A53B8A95D457}" type="datetimeFigureOut">
              <a:rPr lang="ru-RU"/>
              <a:pPr>
                <a:defRPr/>
              </a:pPr>
              <a:t>11.11.2012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535AA-7DF4-460B-8FD5-AD4E7AF30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AA544-DC77-4C8B-BBFF-3FA55B14A412}" type="datetimeFigureOut">
              <a:rPr lang="ru-RU"/>
              <a:pPr>
                <a:defRPr/>
              </a:pPr>
              <a:t>11.11.2012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F4ACC-DF1E-41C2-8872-EC833DFC1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D47D3-1EA1-4273-8180-2BC6032C1417}" type="datetimeFigureOut">
              <a:rPr lang="ru-RU"/>
              <a:pPr>
                <a:defRPr/>
              </a:pPr>
              <a:t>11.11.2012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5075C-BAA6-4681-8BF8-147D2E05C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B2379BD-6EFF-4CF0-8C7B-6263BB0F9FC9}" type="datetimeFigureOut">
              <a:rPr lang="ru-RU"/>
              <a:pPr>
                <a:defRPr/>
              </a:pPr>
              <a:t>11.11.2012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553CC60-5C6E-410E-8592-E5A919BAA7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9652-D4FA-4314-A364-ED27C74088C9}" type="datetimeFigureOut">
              <a:rPr lang="ru-RU"/>
              <a:pPr>
                <a:defRPr/>
              </a:pPr>
              <a:t>11.11.2012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90AEF-CD72-498D-BD15-FCC444FE8C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FB3F9CF-C767-4E7E-8BED-B20537AECB3F}" type="datetimeFigureOut">
              <a:rPr lang="ru-RU"/>
              <a:pPr>
                <a:defRPr/>
              </a:pPr>
              <a:t>11.11.2012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BB2BE2-42BB-4AB5-B4CD-823D1F3D1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313055D-1A21-442B-8969-C717B2B6733F}" type="datetimeFigureOut">
              <a:rPr lang="ru-RU"/>
              <a:pPr>
                <a:defRPr/>
              </a:pPr>
              <a:t>11.11.2012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EF2B3F9-0339-4A19-9644-5876AFF5D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8B205B-729A-4919-A3CF-4700AE0904BD}" type="datetimeFigureOut">
              <a:rPr lang="ru-RU"/>
              <a:pPr>
                <a:defRPr/>
              </a:pPr>
              <a:t>11.11.2012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4B6F3C-A137-4869-B5FF-83DF93374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19" r:id="rId4"/>
    <p:sldLayoutId id="2147483720" r:id="rId5"/>
    <p:sldLayoutId id="2147483727" r:id="rId6"/>
    <p:sldLayoutId id="2147483721" r:id="rId7"/>
    <p:sldLayoutId id="2147483728" r:id="rId8"/>
    <p:sldLayoutId id="2147483729" r:id="rId9"/>
    <p:sldLayoutId id="2147483722" r:id="rId10"/>
    <p:sldLayoutId id="21474837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428604"/>
            <a:ext cx="7129462" cy="214314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«Гражданское общество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и государство»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1800" i="1" dirty="0" smtClean="0"/>
              <a:t>Презентация к учебно-методическому пособию </a:t>
            </a:r>
            <a:br>
              <a:rPr lang="ru-RU" sz="1800" i="1" dirty="0" smtClean="0"/>
            </a:br>
            <a:r>
              <a:rPr lang="ru-RU" sz="1800" i="1" dirty="0" smtClean="0"/>
              <a:t>для школьников и учителей средних школ</a:t>
            </a:r>
            <a:endParaRPr lang="ru-RU" sz="1800" i="1" dirty="0"/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8538" y="4652963"/>
            <a:ext cx="6172200" cy="1871662"/>
          </a:xfrm>
        </p:spPr>
        <p:txBody>
          <a:bodyPr/>
          <a:lstStyle/>
          <a:p>
            <a:pPr eaLnBrk="1" hangingPunct="1"/>
            <a:r>
              <a:rPr lang="ru-RU" dirty="0" smtClean="0"/>
              <a:t>Подготовили:</a:t>
            </a:r>
          </a:p>
          <a:p>
            <a:pPr eaLnBrk="1" hangingPunct="1"/>
            <a:r>
              <a:rPr lang="ru-RU" b="0" dirty="0" smtClean="0"/>
              <a:t>Асс. </a:t>
            </a:r>
            <a:r>
              <a:rPr lang="ru-RU" b="0" dirty="0" smtClean="0"/>
              <a:t>кафедры конституционного и муниципального права, </a:t>
            </a:r>
            <a:r>
              <a:rPr lang="ru-RU" b="0" dirty="0" err="1" smtClean="0"/>
              <a:t>к.ю.н</a:t>
            </a:r>
            <a:r>
              <a:rPr lang="ru-RU" b="0" dirty="0" smtClean="0"/>
              <a:t>. Троицкая А.А</a:t>
            </a:r>
            <a:r>
              <a:rPr lang="ru-RU" b="0" dirty="0" smtClean="0"/>
              <a:t>., </a:t>
            </a:r>
            <a:r>
              <a:rPr lang="ru-RU" b="0" dirty="0" err="1" smtClean="0"/>
              <a:t>Баркова</a:t>
            </a:r>
            <a:r>
              <a:rPr lang="ru-RU" b="0" dirty="0" smtClean="0"/>
              <a:t> </a:t>
            </a:r>
            <a:r>
              <a:rPr lang="ru-RU" b="0" dirty="0" smtClean="0"/>
              <a:t>С.Н</a:t>
            </a:r>
            <a:r>
              <a:rPr lang="ru-RU" b="0" dirty="0" smtClean="0"/>
              <a:t>., Малютин </a:t>
            </a:r>
            <a:r>
              <a:rPr lang="ru-RU" b="0" dirty="0" smtClean="0"/>
              <a:t>Н.С.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467600" cy="77809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Характеристики правового государства</a:t>
            </a:r>
            <a:endParaRPr lang="ru-RU" sz="3600" b="1" dirty="0"/>
          </a:p>
        </p:txBody>
      </p:sp>
      <p:sp>
        <p:nvSpPr>
          <p:cNvPr id="1536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625"/>
          </a:xfrm>
        </p:spPr>
        <p:txBody>
          <a:bodyPr/>
          <a:lstStyle/>
          <a:p>
            <a:pPr lvl="0"/>
            <a:r>
              <a:rPr lang="ru-RU" sz="2800" dirty="0" smtClean="0"/>
              <a:t>исключительно законодательное ограничение прав и свобод</a:t>
            </a:r>
          </a:p>
          <a:p>
            <a:pPr lvl="0"/>
            <a:r>
              <a:rPr lang="ru-RU" sz="2800" dirty="0" smtClean="0"/>
              <a:t>гарантированность и незыблемость прав граждан</a:t>
            </a:r>
          </a:p>
          <a:p>
            <a:pPr lvl="0"/>
            <a:r>
              <a:rPr lang="ru-RU" sz="2800" dirty="0" smtClean="0"/>
              <a:t>внутренне единое и непротиворечивое законодательство</a:t>
            </a:r>
          </a:p>
          <a:p>
            <a:pPr lvl="0"/>
            <a:r>
              <a:rPr lang="ru-RU" sz="2800" dirty="0" smtClean="0"/>
              <a:t>независимый и беспристрастный суд</a:t>
            </a:r>
          </a:p>
          <a:p>
            <a:pPr lvl="0"/>
            <a:r>
              <a:rPr lang="ru-RU" sz="2800" dirty="0" smtClean="0"/>
              <a:t>функционирующее гражданское общество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467600" cy="77809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Принципы правового государства</a:t>
            </a:r>
            <a:endParaRPr lang="ru-RU" sz="3600" b="1" dirty="0"/>
          </a:p>
        </p:txBody>
      </p:sp>
      <p:sp>
        <p:nvSpPr>
          <p:cNvPr id="1536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625"/>
          </a:xfrm>
        </p:spPr>
        <p:txBody>
          <a:bodyPr/>
          <a:lstStyle/>
          <a:p>
            <a:pPr lvl="0"/>
            <a:r>
              <a:rPr lang="ru-RU" sz="2800" dirty="0" smtClean="0"/>
              <a:t>гражданское общество</a:t>
            </a:r>
          </a:p>
          <a:p>
            <a:pPr lvl="0"/>
            <a:r>
              <a:rPr lang="ru-RU" sz="2800" dirty="0" smtClean="0"/>
              <a:t>высокий уровень правовой культуры</a:t>
            </a:r>
          </a:p>
          <a:p>
            <a:pPr lvl="0" algn="just" eaLnBrk="1" hangingPunct="1"/>
            <a:r>
              <a:rPr lang="ru-RU" sz="2800" dirty="0" smtClean="0"/>
              <a:t>взаимная ответственность государства и личности</a:t>
            </a:r>
          </a:p>
          <a:p>
            <a:pPr lvl="0" algn="just" eaLnBrk="1" hangingPunct="1"/>
            <a:r>
              <a:rPr lang="ru-RU" sz="2800" dirty="0" smtClean="0"/>
              <a:t>разделение властей</a:t>
            </a:r>
          </a:p>
          <a:p>
            <a:pPr lvl="0" algn="just" eaLnBrk="1" hangingPunct="1"/>
            <a:r>
              <a:rPr lang="ru-RU" sz="2800" dirty="0" smtClean="0"/>
              <a:t>гарантированность прав и свобод</a:t>
            </a:r>
          </a:p>
          <a:p>
            <a:pPr lvl="0" algn="just" eaLnBrk="1" hangingPunct="1"/>
            <a:r>
              <a:rPr lang="ru-RU" sz="2800" dirty="0" smtClean="0"/>
              <a:t>легитимность публичной власти</a:t>
            </a:r>
          </a:p>
          <a:p>
            <a:pPr lvl="0" algn="just" eaLnBrk="1" hangingPunct="1"/>
            <a:r>
              <a:rPr lang="ru-RU" sz="2800" dirty="0" smtClean="0"/>
              <a:t>верховенство права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7544" y="404664"/>
            <a:ext cx="7467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История становления правового государства в России</a:t>
            </a:r>
            <a:endParaRPr kumimoji="0" lang="ru-RU" sz="32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1988840"/>
            <a:ext cx="3744416" cy="165618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/>
              <a:t>I </a:t>
            </a:r>
            <a:r>
              <a:rPr lang="ru-RU" sz="2800" i="1" dirty="0" smtClean="0"/>
              <a:t>период:</a:t>
            </a:r>
          </a:p>
          <a:p>
            <a:pPr algn="ctr"/>
            <a:r>
              <a:rPr lang="ru-RU" sz="2800" dirty="0" smtClean="0"/>
              <a:t>середина </a:t>
            </a:r>
            <a:r>
              <a:rPr lang="en-US" sz="2800" dirty="0" smtClean="0"/>
              <a:t>XIX </a:t>
            </a:r>
            <a:r>
              <a:rPr lang="ru-RU" sz="2800" dirty="0" smtClean="0"/>
              <a:t>в. – 1917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99792" y="3212976"/>
            <a:ext cx="3744416" cy="165618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/>
              <a:t>II </a:t>
            </a:r>
            <a:r>
              <a:rPr lang="ru-RU" sz="2800" i="1" dirty="0" smtClean="0"/>
              <a:t>период:</a:t>
            </a:r>
          </a:p>
          <a:p>
            <a:pPr algn="ctr"/>
            <a:r>
              <a:rPr lang="en-US" sz="2800" dirty="0" smtClean="0"/>
              <a:t>1917</a:t>
            </a:r>
            <a:r>
              <a:rPr lang="ru-RU" sz="2800" dirty="0" smtClean="0"/>
              <a:t>– 19</a:t>
            </a:r>
            <a:r>
              <a:rPr lang="en-US" sz="2800" dirty="0" smtClean="0"/>
              <a:t>85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4048" y="4653136"/>
            <a:ext cx="3744416" cy="16561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/>
              <a:t>III </a:t>
            </a:r>
            <a:r>
              <a:rPr lang="ru-RU" sz="2800" i="1" dirty="0" smtClean="0"/>
              <a:t>пери</a:t>
            </a:r>
            <a:r>
              <a:rPr lang="ru-RU" sz="2800" dirty="0" smtClean="0"/>
              <a:t>о</a:t>
            </a:r>
            <a:r>
              <a:rPr lang="ru-RU" sz="2800" i="1" dirty="0" smtClean="0"/>
              <a:t>д:</a:t>
            </a:r>
          </a:p>
          <a:p>
            <a:pPr algn="ctr"/>
            <a:r>
              <a:rPr lang="en-US" sz="2800" dirty="0" smtClean="0"/>
              <a:t>1985 </a:t>
            </a:r>
            <a:r>
              <a:rPr lang="ru-RU" sz="2800" dirty="0" smtClean="0"/>
              <a:t>– сегодня</a:t>
            </a:r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541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Конституционные характеристики Российского государства</a:t>
            </a:r>
            <a:endParaRPr lang="ru-RU" sz="3200" dirty="0"/>
          </a:p>
        </p:txBody>
      </p:sp>
      <p:sp>
        <p:nvSpPr>
          <p:cNvPr id="23555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8353227" cy="4873501"/>
          </a:xfrm>
        </p:spPr>
        <p:txBody>
          <a:bodyPr/>
          <a:lstStyle/>
          <a:p>
            <a:pPr algn="just" eaLnBrk="1" hangingPunct="1"/>
            <a:r>
              <a:rPr lang="ru-RU" dirty="0" smtClean="0"/>
              <a:t>демократическое </a:t>
            </a:r>
            <a:r>
              <a:rPr lang="ru-RU" sz="2000" i="1" dirty="0" smtClean="0"/>
              <a:t>(ч.1 ст.1 Конституции РФ)</a:t>
            </a:r>
            <a:r>
              <a:rPr lang="ru-RU" dirty="0" smtClean="0"/>
              <a:t>;</a:t>
            </a:r>
          </a:p>
          <a:p>
            <a:pPr algn="just" eaLnBrk="1" hangingPunct="1"/>
            <a:r>
              <a:rPr lang="ru-RU" dirty="0" smtClean="0"/>
              <a:t>федеративное </a:t>
            </a:r>
            <a:r>
              <a:rPr lang="ru-RU" sz="2000" i="1" dirty="0" smtClean="0"/>
              <a:t>(ч.1 ст.1 Конституции РФ)</a:t>
            </a:r>
            <a:r>
              <a:rPr lang="ru-RU" dirty="0" smtClean="0"/>
              <a:t>;</a:t>
            </a:r>
          </a:p>
          <a:p>
            <a:pPr algn="just" eaLnBrk="1" hangingPunct="1"/>
            <a:r>
              <a:rPr lang="ru-RU" dirty="0" smtClean="0"/>
              <a:t>правовое </a:t>
            </a:r>
            <a:r>
              <a:rPr lang="ru-RU" sz="2000" i="1" dirty="0" smtClean="0"/>
              <a:t>(ч.1 ст.1 Конституции РФ)</a:t>
            </a:r>
            <a:r>
              <a:rPr lang="ru-RU" dirty="0" smtClean="0"/>
              <a:t>;</a:t>
            </a:r>
          </a:p>
          <a:p>
            <a:pPr algn="just" eaLnBrk="1" hangingPunct="1"/>
            <a:r>
              <a:rPr lang="ru-RU" dirty="0" smtClean="0"/>
              <a:t>республиканское по форме правления </a:t>
            </a:r>
          </a:p>
          <a:p>
            <a:pPr algn="r" eaLnBrk="1" hangingPunct="1">
              <a:buNone/>
            </a:pPr>
            <a:r>
              <a:rPr lang="ru-RU" sz="2000" i="1" dirty="0" smtClean="0"/>
              <a:t>(ч.1 ст.1 Конституции РФ)</a:t>
            </a:r>
            <a:r>
              <a:rPr lang="ru-RU" dirty="0" smtClean="0"/>
              <a:t>;</a:t>
            </a:r>
          </a:p>
          <a:p>
            <a:pPr algn="just" eaLnBrk="1" hangingPunct="1"/>
            <a:r>
              <a:rPr lang="ru-RU" dirty="0" smtClean="0"/>
              <a:t>социальное </a:t>
            </a:r>
            <a:r>
              <a:rPr lang="ru-RU" sz="2000" i="1" dirty="0" smtClean="0"/>
              <a:t>(ст. 7 Конституции РФ)</a:t>
            </a:r>
            <a:r>
              <a:rPr lang="ru-RU" dirty="0" smtClean="0"/>
              <a:t>;</a:t>
            </a:r>
          </a:p>
          <a:p>
            <a:pPr algn="just" eaLnBrk="1" hangingPunct="1"/>
            <a:r>
              <a:rPr lang="ru-RU" dirty="0" smtClean="0"/>
              <a:t>принцип разделения властей </a:t>
            </a:r>
            <a:r>
              <a:rPr lang="ru-RU" sz="2000" i="1" dirty="0" smtClean="0"/>
              <a:t>(ст.10 Конституции РФ)</a:t>
            </a:r>
            <a:r>
              <a:rPr lang="ru-RU" dirty="0" smtClean="0"/>
              <a:t>;</a:t>
            </a:r>
          </a:p>
          <a:p>
            <a:pPr algn="just" eaLnBrk="1" hangingPunct="1"/>
            <a:r>
              <a:rPr lang="ru-RU" dirty="0" smtClean="0"/>
              <a:t>политический плюрализм </a:t>
            </a:r>
            <a:r>
              <a:rPr lang="ru-RU" sz="2000" i="1" dirty="0" smtClean="0"/>
              <a:t>(ст. 13 Конституции РФ)</a:t>
            </a:r>
            <a:r>
              <a:rPr lang="ru-RU" dirty="0" smtClean="0"/>
              <a:t>;</a:t>
            </a:r>
          </a:p>
          <a:p>
            <a:pPr algn="just" eaLnBrk="1" hangingPunct="1"/>
            <a:r>
              <a:rPr lang="ru-RU" dirty="0" smtClean="0"/>
              <a:t>светское </a:t>
            </a:r>
            <a:r>
              <a:rPr lang="ru-RU" sz="2000" i="1" dirty="0" smtClean="0"/>
              <a:t>(ст. 14 Конституции РФ).</a:t>
            </a:r>
            <a:endParaRPr lang="ru-RU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8244408" y="5733256"/>
            <a:ext cx="46800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467544" y="404664"/>
            <a:ext cx="7467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32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Организация власти в Российской Федерации</a:t>
            </a:r>
            <a:endParaRPr kumimoji="0" lang="ru-RU" sz="32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2492896"/>
            <a:ext cx="4248472" cy="367240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государственная власть</a:t>
            </a:r>
          </a:p>
          <a:p>
            <a:r>
              <a:rPr lang="ru-RU" sz="2000" i="1" dirty="0" smtClean="0"/>
              <a:t>осуществляется: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непосредственно</a:t>
            </a:r>
          </a:p>
          <a:p>
            <a:pPr lvl="1"/>
            <a:r>
              <a:rPr lang="ru-RU" sz="2400" dirty="0" smtClean="0"/>
              <a:t>   народом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системой </a:t>
            </a:r>
            <a:r>
              <a:rPr lang="ru-RU" sz="2400" dirty="0" err="1" smtClean="0"/>
              <a:t>гос</a:t>
            </a:r>
            <a:r>
              <a:rPr lang="ru-RU" sz="2400" dirty="0" smtClean="0"/>
              <a:t>. органов</a:t>
            </a:r>
            <a:r>
              <a:rPr lang="ru-RU" sz="2800" dirty="0" smtClean="0"/>
              <a:t> </a:t>
            </a:r>
          </a:p>
          <a:p>
            <a:pPr lvl="1">
              <a:buFont typeface="Courier New" pitchFamily="49" charset="0"/>
              <a:buChar char="o"/>
            </a:pPr>
            <a:r>
              <a:rPr lang="ru-RU" sz="2000" dirty="0" smtClean="0"/>
              <a:t> законодательная</a:t>
            </a:r>
          </a:p>
          <a:p>
            <a:pPr lvl="1">
              <a:buFont typeface="Courier New" pitchFamily="49" charset="0"/>
              <a:buChar char="o"/>
            </a:pPr>
            <a:r>
              <a:rPr lang="ru-RU" sz="2000" dirty="0" smtClean="0"/>
              <a:t> исполнительная</a:t>
            </a:r>
          </a:p>
          <a:p>
            <a:pPr lvl="1">
              <a:buFont typeface="Courier New" pitchFamily="49" charset="0"/>
              <a:buChar char="o"/>
            </a:pPr>
            <a:r>
              <a:rPr lang="ru-RU" sz="2000" dirty="0" smtClean="0"/>
              <a:t> судебная</a:t>
            </a:r>
            <a:endParaRPr lang="ru-RU" sz="2800" dirty="0" smtClean="0"/>
          </a:p>
          <a:p>
            <a:pPr lvl="1">
              <a:buFont typeface="Arial" pitchFamily="34" charset="0"/>
              <a:buChar char="•"/>
            </a:pP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88024" y="2492896"/>
            <a:ext cx="3888432" cy="20162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общественная власть</a:t>
            </a:r>
          </a:p>
          <a:p>
            <a:pPr lvl="0"/>
            <a:r>
              <a:rPr lang="ru-RU" sz="2000" i="1" dirty="0" smtClean="0">
                <a:solidFill>
                  <a:prstClr val="white"/>
                </a:solidFill>
              </a:rPr>
              <a:t>осуществляется в негосударственных образованиях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8024" y="4869160"/>
            <a:ext cx="3816424" cy="129614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местное самоуправление</a:t>
            </a:r>
          </a:p>
          <a:p>
            <a:pPr algn="ctr"/>
            <a:r>
              <a:rPr lang="ru-RU" sz="2000" i="1" dirty="0" smtClean="0"/>
              <a:t>(смешанная форма)</a:t>
            </a:r>
            <a:endParaRPr lang="ru-RU" sz="2000" i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87824" y="1628800"/>
            <a:ext cx="3456384" cy="576064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публичная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власть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5220072" y="2204864"/>
            <a:ext cx="288032" cy="504056"/>
          </a:xfrm>
          <a:prstGeom prst="downArrow">
            <a:avLst/>
          </a:prstGeom>
          <a:solidFill>
            <a:srgbClr val="FF000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углом вверх 12"/>
          <p:cNvSpPr/>
          <p:nvPr/>
        </p:nvSpPr>
        <p:spPr>
          <a:xfrm rot="5400000">
            <a:off x="3096000" y="3645024"/>
            <a:ext cx="3456384" cy="576064"/>
          </a:xfrm>
          <a:prstGeom prst="bentUpArrow">
            <a:avLst>
              <a:gd name="adj1" fmla="val 25000"/>
              <a:gd name="adj2" fmla="val 25000"/>
              <a:gd name="adj3" fmla="val 45409"/>
            </a:avLst>
          </a:prstGeom>
          <a:solidFill>
            <a:srgbClr val="FF000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3707904" y="2204864"/>
            <a:ext cx="288032" cy="504056"/>
          </a:xfrm>
          <a:prstGeom prst="downArrow">
            <a:avLst/>
          </a:prstGeom>
          <a:solidFill>
            <a:srgbClr val="FF000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467600" cy="72008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Принцип разделения властей</a:t>
            </a:r>
            <a:endParaRPr lang="ru-RU" sz="3200" dirty="0"/>
          </a:p>
        </p:txBody>
      </p:sp>
      <p:sp>
        <p:nvSpPr>
          <p:cNvPr id="23555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353227" cy="4873501"/>
          </a:xfrm>
        </p:spPr>
        <p:txBody>
          <a:bodyPr/>
          <a:lstStyle/>
          <a:p>
            <a:pPr algn="just" eaLnBrk="1" hangingPunct="1"/>
            <a:r>
              <a:rPr lang="ru-RU" dirty="0" smtClean="0"/>
              <a:t>разделение </a:t>
            </a:r>
            <a:r>
              <a:rPr lang="ru-RU" b="1" dirty="0" smtClean="0"/>
              <a:t>единой</a:t>
            </a:r>
            <a:r>
              <a:rPr lang="ru-RU" dirty="0" smtClean="0"/>
              <a:t> государственной власти на три ветви; разграничение полномочий</a:t>
            </a:r>
          </a:p>
          <a:p>
            <a:pPr algn="just" eaLnBrk="1" hangingPunct="1"/>
            <a:r>
              <a:rPr lang="ru-RU" dirty="0" smtClean="0"/>
              <a:t>распределение властных полномочий «по вертикали»</a:t>
            </a:r>
          </a:p>
          <a:p>
            <a:pPr algn="just" eaLnBrk="1" hangingPunct="1"/>
            <a:endParaRPr lang="ru-RU" dirty="0" smtClean="0"/>
          </a:p>
          <a:p>
            <a:pPr algn="just" eaLnBrk="1" hangingPunct="1"/>
            <a:endParaRPr lang="ru-RU" dirty="0" smtClean="0"/>
          </a:p>
          <a:p>
            <a:pPr algn="ctr" eaLnBrk="1" hangingPunct="1">
              <a:buNone/>
            </a:pPr>
            <a:r>
              <a:rPr lang="ru-RU" sz="2800" i="1" dirty="0" smtClean="0"/>
              <a:t>постулаты:</a:t>
            </a:r>
          </a:p>
          <a:p>
            <a:pPr algn="just" eaLnBrk="1" hangingPunct="1"/>
            <a:r>
              <a:rPr lang="ru-RU" dirty="0" smtClean="0"/>
              <a:t>исключительная компетенция каждой ветви (уровня)</a:t>
            </a:r>
          </a:p>
          <a:p>
            <a:pPr algn="just" eaLnBrk="1" hangingPunct="1"/>
            <a:r>
              <a:rPr lang="ru-RU" dirty="0" smtClean="0"/>
              <a:t>самостоятельность и независимость ветвей (уровней)</a:t>
            </a:r>
          </a:p>
          <a:p>
            <a:pPr algn="just" eaLnBrk="1" hangingPunct="1"/>
            <a:r>
              <a:rPr lang="ru-RU" dirty="0" smtClean="0"/>
              <a:t>средства воздействия на другие ветви (уровни) для баланса и совместного функционирования</a:t>
            </a:r>
          </a:p>
          <a:p>
            <a:pPr algn="just" eaLnBrk="1" hangingPunct="1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Институты гражданского общества: понятие и система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6" y="1412776"/>
          <a:ext cx="7992888" cy="4173995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375495"/>
                <a:gridCol w="2016224"/>
                <a:gridCol w="3601169"/>
              </a:tblGrid>
              <a:tr h="431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Сфера 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интересов</a:t>
                      </a:r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Потребности</a:t>
                      </a:r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Институты</a:t>
                      </a:r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972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производственная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пища</a:t>
                      </a:r>
                      <a:r>
                        <a:rPr lang="ru-RU" sz="2000" b="0" dirty="0">
                          <a:effectLst/>
                        </a:rPr>
                        <a:t>, одежда, жилье, работа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000" b="0" dirty="0" smtClean="0">
                          <a:effectLst/>
                        </a:rPr>
                        <a:t> частные и</a:t>
                      </a:r>
                      <a:r>
                        <a:rPr lang="ru-RU" sz="2000" b="0" baseline="0" dirty="0" smtClean="0">
                          <a:effectLst/>
                        </a:rPr>
                        <a:t> </a:t>
                      </a:r>
                      <a:r>
                        <a:rPr lang="ru-RU" sz="2000" b="0" dirty="0" smtClean="0">
                          <a:effectLst/>
                        </a:rPr>
                        <a:t>акционерные</a:t>
                      </a:r>
                    </a:p>
                    <a:p>
                      <a:pPr lvl="1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b="0" dirty="0" smtClean="0">
                          <a:effectLst/>
                        </a:rPr>
                        <a:t> </a:t>
                      </a:r>
                      <a:r>
                        <a:rPr lang="ru-RU" sz="2000" b="0" dirty="0">
                          <a:effectLst/>
                        </a:rPr>
                        <a:t>предприятия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- профсоюзы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6201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err="1" smtClean="0">
                          <a:effectLst/>
                        </a:rPr>
                        <a:t>социокультурная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з</a:t>
                      </a:r>
                      <a:r>
                        <a:rPr lang="ru-RU" sz="2000" b="0" dirty="0" smtClean="0">
                          <a:effectLst/>
                        </a:rPr>
                        <a:t>нания</a:t>
                      </a:r>
                      <a:r>
                        <a:rPr lang="ru-RU" sz="2000" b="0" dirty="0">
                          <a:effectLst/>
                        </a:rPr>
                        <a:t>, информация, общение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- семья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- религиозные организации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- СМИ</a:t>
                      </a:r>
                    </a:p>
                    <a:p>
                      <a:pPr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000" b="0" dirty="0" smtClean="0">
                          <a:effectLst/>
                        </a:rPr>
                        <a:t> творческие </a:t>
                      </a:r>
                      <a:r>
                        <a:rPr lang="ru-RU" sz="2000" b="0" dirty="0">
                          <a:effectLst/>
                        </a:rPr>
                        <a:t>союзы </a:t>
                      </a:r>
                      <a:r>
                        <a:rPr lang="ru-RU" sz="2000" b="0" dirty="0" smtClean="0">
                          <a:effectLst/>
                        </a:rPr>
                        <a:t>и</a:t>
                      </a:r>
                    </a:p>
                    <a:p>
                      <a:pPr lvl="1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b="0" dirty="0" smtClean="0">
                          <a:effectLst/>
                        </a:rPr>
                        <a:t> </a:t>
                      </a:r>
                      <a:r>
                        <a:rPr lang="ru-RU" sz="2000" b="0" dirty="0">
                          <a:effectLst/>
                        </a:rPr>
                        <a:t>объединения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72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политико-культурная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политическая </a:t>
                      </a:r>
                      <a:r>
                        <a:rPr lang="ru-RU" sz="2000" b="0" dirty="0">
                          <a:effectLst/>
                        </a:rPr>
                        <a:t>деятельность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- партии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- движения</a:t>
                      </a:r>
                      <a:endParaRPr lang="ru-RU" sz="2000" b="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- лоббисты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6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Century Schoolbook" pitchFamily="18" charset="0"/>
              </a:rPr>
              <a:t/>
            </a:r>
            <a:br>
              <a:rPr lang="ru-RU">
                <a:latin typeface="Century Schoolbook" pitchFamily="18" charset="0"/>
              </a:rPr>
            </a:br>
            <a:endParaRPr lang="ru-RU">
              <a:latin typeface="Century Schoolbook" pitchFamily="18" charset="0"/>
            </a:endParaRPr>
          </a:p>
        </p:txBody>
      </p:sp>
      <p:sp>
        <p:nvSpPr>
          <p:cNvPr id="26651" name="Rectangle 6"/>
          <p:cNvSpPr>
            <a:spLocks noChangeArrowheads="1"/>
          </p:cNvSpPr>
          <p:nvPr/>
        </p:nvSpPr>
        <p:spPr bwMode="auto">
          <a:xfrm>
            <a:off x="395536" y="6165304"/>
            <a:ext cx="52677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 i="1" dirty="0" err="1" smtClean="0">
                <a:latin typeface="Century Schoolbook" pitchFamily="18" charset="0"/>
                <a:cs typeface="Times New Roman" pitchFamily="18" charset="0"/>
              </a:rPr>
              <a:t>Клименко</a:t>
            </a:r>
            <a:r>
              <a:rPr lang="ru-RU" sz="1200" i="1" dirty="0" smtClean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ru-RU" sz="1200" i="1" dirty="0">
                <a:latin typeface="Century Schoolbook" pitchFamily="18" charset="0"/>
                <a:cs typeface="Times New Roman" pitchFamily="18" charset="0"/>
              </a:rPr>
              <a:t>А.В., </a:t>
            </a:r>
            <a:r>
              <a:rPr lang="ru-RU" sz="1200" i="1" dirty="0" err="1">
                <a:latin typeface="Century Schoolbook" pitchFamily="18" charset="0"/>
                <a:cs typeface="Times New Roman" pitchFamily="18" charset="0"/>
              </a:rPr>
              <a:t>Румынина</a:t>
            </a:r>
            <a:r>
              <a:rPr lang="ru-RU" sz="1200" i="1" dirty="0">
                <a:latin typeface="Century Schoolbook" pitchFamily="18" charset="0"/>
                <a:cs typeface="Times New Roman" pitchFamily="18" charset="0"/>
              </a:rPr>
              <a:t> В.В. «Обществознание», М., 2002. С. 320</a:t>
            </a:r>
            <a:r>
              <a:rPr lang="ru-RU" sz="1200" i="1" dirty="0" smtClean="0">
                <a:latin typeface="Century Schoolbook" pitchFamily="18" charset="0"/>
                <a:cs typeface="Times New Roman" pitchFamily="18" charset="0"/>
              </a:rPr>
              <a:t>.</a:t>
            </a:r>
            <a:endParaRPr lang="ru-RU" sz="1100" i="1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341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Общественные объединения</a:t>
            </a:r>
            <a:endParaRPr lang="ru-RU" sz="3200" b="1" dirty="0"/>
          </a:p>
        </p:txBody>
      </p:sp>
      <p:sp>
        <p:nvSpPr>
          <p:cNvPr id="27651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513"/>
            <a:ext cx="8218488" cy="5421312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i="1" dirty="0" smtClean="0"/>
              <a:t>	добровольные, самоуправляемые, некоммерческие формирования, созданные по инициативе граждан, объединившихся на основе общности интересов для реализации общих целей, указанных в уставе</a:t>
            </a:r>
          </a:p>
          <a:p>
            <a:pPr algn="just" eaLnBrk="1" hangingPunct="1">
              <a:buFont typeface="Wingdings" pitchFamily="2" charset="2"/>
              <a:buNone/>
            </a:pPr>
            <a:endParaRPr lang="ru-RU" i="1" dirty="0" smtClean="0"/>
          </a:p>
          <a:p>
            <a:pPr algn="just" eaLnBrk="1" hangingPunct="1"/>
            <a:r>
              <a:rPr lang="ru-RU" dirty="0" smtClean="0"/>
              <a:t>общественная организация</a:t>
            </a:r>
          </a:p>
          <a:p>
            <a:pPr algn="just" eaLnBrk="1" hangingPunct="1"/>
            <a:r>
              <a:rPr lang="ru-RU" dirty="0" smtClean="0"/>
              <a:t>общественное движение</a:t>
            </a:r>
          </a:p>
          <a:p>
            <a:pPr algn="just" eaLnBrk="1" hangingPunct="1"/>
            <a:r>
              <a:rPr lang="ru-RU" dirty="0" smtClean="0"/>
              <a:t>общественный фонд</a:t>
            </a:r>
          </a:p>
          <a:p>
            <a:pPr algn="just" eaLnBrk="1" hangingPunct="1"/>
            <a:r>
              <a:rPr lang="ru-RU" dirty="0" smtClean="0"/>
              <a:t>общественное учреждение</a:t>
            </a:r>
          </a:p>
          <a:p>
            <a:pPr algn="just" eaLnBrk="1" hangingPunct="1"/>
            <a:r>
              <a:rPr lang="ru-RU" dirty="0" smtClean="0"/>
              <a:t>орган общественной самодеятельности</a:t>
            </a:r>
          </a:p>
          <a:p>
            <a:pPr algn="just" eaLnBrk="1" hangingPunct="1"/>
            <a:r>
              <a:rPr lang="ru-RU" dirty="0" smtClean="0"/>
              <a:t>политическая партия</a:t>
            </a:r>
          </a:p>
          <a:p>
            <a:pPr algn="just" eaLnBrk="1" hangingPunct="1">
              <a:buFont typeface="Wingdings" pitchFamily="2" charset="2"/>
              <a:buNone/>
            </a:pPr>
            <a:endParaRPr lang="ru-RU" i="1" dirty="0" smtClean="0"/>
          </a:p>
          <a:p>
            <a:pPr algn="just" eaLnBrk="1" hangingPunct="1">
              <a:buFont typeface="Wingdings" pitchFamily="2" charset="2"/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9223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Политические партии</a:t>
            </a:r>
            <a:endParaRPr lang="ru-RU" sz="3200" dirty="0"/>
          </a:p>
        </p:txBody>
      </p:sp>
      <p:pic>
        <p:nvPicPr>
          <p:cNvPr id="29699" name="Picture 4" descr="Распределение мест в ГД 6 созыва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t="12234" r="19280"/>
          <a:stretch>
            <a:fillRect/>
          </a:stretch>
        </p:blipFill>
        <p:spPr>
          <a:xfrm>
            <a:off x="467544" y="4293096"/>
            <a:ext cx="4032448" cy="2564904"/>
          </a:xfrm>
          <a:noFill/>
        </p:spPr>
      </p:pic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457200" y="1052513"/>
            <a:ext cx="8218488" cy="542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общественные объединения, созданные в</a:t>
            </a:r>
            <a:r>
              <a:rPr kumimoji="0" lang="ru-RU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целях участия граждан в политической жизни общества</a:t>
            </a:r>
          </a:p>
          <a:p>
            <a:pPr marL="273050" lvl="0" indent="-273050" algn="just">
              <a:spcBef>
                <a:spcPts val="600"/>
              </a:spcBef>
              <a:buClr>
                <a:srgbClr val="FE8637"/>
              </a:buClr>
              <a:buSzPct val="70000"/>
              <a:buFont typeface="Wingdings" pitchFamily="2" charset="2"/>
              <a:buChar char=""/>
            </a:pPr>
            <a:r>
              <a:rPr lang="ru-RU" sz="2400" dirty="0" smtClean="0">
                <a:solidFill>
                  <a:prstClr val="black"/>
                </a:solidFill>
                <a:latin typeface="Century Schoolbook"/>
                <a:cs typeface="+mn-cs"/>
              </a:rPr>
              <a:t>формирование и выражение политической воли граждан</a:t>
            </a:r>
            <a:endParaRPr lang="ru-RU" sz="2400" dirty="0">
              <a:solidFill>
                <a:prstClr val="black"/>
              </a:solidFill>
              <a:latin typeface="Century Schoolbook"/>
              <a:cs typeface="+mn-cs"/>
            </a:endParaRPr>
          </a:p>
          <a:p>
            <a:pPr marL="273050" lvl="0" indent="-273050" algn="just">
              <a:spcBef>
                <a:spcPts val="600"/>
              </a:spcBef>
              <a:buClr>
                <a:srgbClr val="FE8637"/>
              </a:buClr>
              <a:buSzPct val="70000"/>
              <a:buFont typeface="Wingdings" pitchFamily="2" charset="2"/>
              <a:buChar char=""/>
            </a:pPr>
            <a:r>
              <a:rPr lang="ru-RU" sz="2400" dirty="0" smtClean="0">
                <a:solidFill>
                  <a:prstClr val="black"/>
                </a:solidFill>
                <a:latin typeface="Century Schoolbook"/>
                <a:cs typeface="+mn-cs"/>
              </a:rPr>
              <a:t>участие в общественных и политических акциях</a:t>
            </a:r>
            <a:endParaRPr lang="ru-RU" sz="2400" dirty="0">
              <a:solidFill>
                <a:prstClr val="black"/>
              </a:solidFill>
              <a:latin typeface="Century Schoolbook"/>
              <a:cs typeface="+mn-cs"/>
            </a:endParaRPr>
          </a:p>
          <a:p>
            <a:pPr marL="273050" lvl="0" indent="-273050" algn="just">
              <a:spcBef>
                <a:spcPts val="600"/>
              </a:spcBef>
              <a:buClr>
                <a:srgbClr val="FE8637"/>
              </a:buClr>
              <a:buSzPct val="70000"/>
              <a:buFont typeface="Wingdings" pitchFamily="2" charset="2"/>
              <a:buChar char=""/>
            </a:pPr>
            <a:r>
              <a:rPr lang="ru-RU" sz="2400" dirty="0" smtClean="0">
                <a:solidFill>
                  <a:prstClr val="black"/>
                </a:solidFill>
                <a:latin typeface="Century Schoolbook"/>
                <a:cs typeface="+mn-cs"/>
              </a:rPr>
              <a:t>участие в выборах и референдумах</a:t>
            </a:r>
            <a:endParaRPr lang="ru-RU" sz="2400" dirty="0">
              <a:solidFill>
                <a:prstClr val="black"/>
              </a:solidFill>
              <a:latin typeface="Century Schoolbook"/>
              <a:cs typeface="+mn-cs"/>
            </a:endParaRPr>
          </a:p>
          <a:p>
            <a:pPr marL="273050" lvl="0" indent="-273050" algn="just">
              <a:spcBef>
                <a:spcPts val="600"/>
              </a:spcBef>
              <a:buClr>
                <a:srgbClr val="FE8637"/>
              </a:buClr>
              <a:buSzPct val="70000"/>
              <a:buFont typeface="Wingdings" pitchFamily="2" charset="2"/>
              <a:buChar char=""/>
            </a:pPr>
            <a:r>
              <a:rPr lang="ru-RU" sz="2400" dirty="0" smtClean="0">
                <a:solidFill>
                  <a:prstClr val="black"/>
                </a:solidFill>
                <a:latin typeface="Century Schoolbook"/>
                <a:cs typeface="+mn-cs"/>
              </a:rPr>
              <a:t>представление интересов граждан в органах государственной власти и местного самоуправления</a:t>
            </a:r>
            <a:endParaRPr lang="ru-RU" sz="2400" dirty="0">
              <a:solidFill>
                <a:prstClr val="black"/>
              </a:solidFill>
              <a:latin typeface="Century Schoolbook"/>
              <a:cs typeface="+mn-cs"/>
            </a:endParaRP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87845" y="4437112"/>
            <a:ext cx="3837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i="1" dirty="0" smtClean="0"/>
              <a:t>распределение мест в </a:t>
            </a:r>
          </a:p>
          <a:p>
            <a:pPr algn="ctr"/>
            <a:r>
              <a:rPr lang="ru-RU" i="1" dirty="0" smtClean="0"/>
              <a:t>Государственной Думе </a:t>
            </a:r>
            <a:r>
              <a:rPr lang="en-US" i="1" dirty="0" smtClean="0"/>
              <a:t>VI </a:t>
            </a:r>
            <a:r>
              <a:rPr lang="ru-RU" i="1" dirty="0" smtClean="0"/>
              <a:t>созыва</a:t>
            </a:r>
            <a:endParaRPr lang="ru-RU" i="1" dirty="0"/>
          </a:p>
        </p:txBody>
      </p:sp>
      <p:pic>
        <p:nvPicPr>
          <p:cNvPr id="6" name="Picture 4" descr="Распределение мест в ГД 6 созыва"/>
          <p:cNvPicPr>
            <a:picLocks noChangeAspect="1" noChangeArrowheads="1"/>
          </p:cNvPicPr>
          <p:nvPr/>
        </p:nvPicPr>
        <p:blipFill>
          <a:blip r:embed="rId2" cstate="print"/>
          <a:srcRect l="81137" t="43865" b="32975"/>
          <a:stretch>
            <a:fillRect/>
          </a:stretch>
        </p:blipFill>
        <p:spPr bwMode="auto">
          <a:xfrm>
            <a:off x="5004048" y="5157191"/>
            <a:ext cx="2272680" cy="1510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341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Средства массовой информации</a:t>
            </a:r>
            <a:endParaRPr lang="ru-RU" sz="3200" dirty="0"/>
          </a:p>
        </p:txBody>
      </p:sp>
      <p:sp>
        <p:nvSpPr>
          <p:cNvPr id="27651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436688"/>
            <a:ext cx="8218488" cy="5421312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2800" i="1" u="sng" dirty="0" smtClean="0"/>
              <a:t>функции СМИ:</a:t>
            </a:r>
          </a:p>
          <a:p>
            <a:pPr algn="just" eaLnBrk="1" hangingPunct="1"/>
            <a:r>
              <a:rPr lang="ru-RU" dirty="0" smtClean="0"/>
              <a:t>информационная</a:t>
            </a:r>
          </a:p>
          <a:p>
            <a:pPr lvl="2" algn="just" eaLnBrk="1" hangingPunct="1">
              <a:buNone/>
            </a:pPr>
            <a:r>
              <a:rPr lang="ru-RU" sz="2000" i="1" dirty="0" smtClean="0"/>
              <a:t>	институт СМИ создан для обмена информацией</a:t>
            </a:r>
          </a:p>
          <a:p>
            <a:pPr algn="just" eaLnBrk="1" hangingPunct="1"/>
            <a:r>
              <a:rPr lang="ru-RU" dirty="0" smtClean="0"/>
              <a:t>утилитарная</a:t>
            </a:r>
          </a:p>
          <a:p>
            <a:pPr lvl="2" algn="just" eaLnBrk="1" hangingPunct="1">
              <a:buNone/>
            </a:pPr>
            <a:r>
              <a:rPr lang="ru-RU" sz="2000" i="1" dirty="0" smtClean="0">
                <a:solidFill>
                  <a:prstClr val="black"/>
                </a:solidFill>
              </a:rPr>
              <a:t>	достижение целей (реклама, политика)</a:t>
            </a:r>
            <a:endParaRPr lang="ru-RU" sz="2000" dirty="0" smtClean="0"/>
          </a:p>
          <a:p>
            <a:pPr algn="just" eaLnBrk="1" hangingPunct="1"/>
            <a:r>
              <a:rPr lang="ru-RU" dirty="0" smtClean="0"/>
              <a:t>воспитательно-нравственная</a:t>
            </a:r>
          </a:p>
          <a:p>
            <a:pPr lvl="2" algn="just" eaLnBrk="1" hangingPunct="1">
              <a:buNone/>
            </a:pPr>
            <a:r>
              <a:rPr lang="ru-RU" sz="2000" i="1" dirty="0" smtClean="0">
                <a:solidFill>
                  <a:prstClr val="black"/>
                </a:solidFill>
              </a:rPr>
              <a:t>	пропаганда, формирование и развитие общественного сознания</a:t>
            </a:r>
            <a:endParaRPr lang="ru-RU" sz="2000" dirty="0" smtClean="0">
              <a:solidFill>
                <a:prstClr val="black"/>
              </a:solidFill>
            </a:endParaRPr>
          </a:p>
          <a:p>
            <a:pPr algn="just" eaLnBrk="1" hangingPunct="1"/>
            <a:r>
              <a:rPr lang="ru-RU" dirty="0" smtClean="0"/>
              <a:t>формирование общественного мнения</a:t>
            </a:r>
          </a:p>
          <a:p>
            <a:pPr lvl="2" algn="just" eaLnBrk="1" hangingPunct="1">
              <a:buNone/>
            </a:pPr>
            <a:r>
              <a:rPr lang="ru-RU" sz="2000" i="1" dirty="0" smtClean="0">
                <a:solidFill>
                  <a:prstClr val="black"/>
                </a:solidFill>
              </a:rPr>
              <a:t>	распространение сведений, идей, политических программ</a:t>
            </a:r>
            <a:endParaRPr lang="ru-RU" sz="2000" dirty="0" smtClean="0">
              <a:solidFill>
                <a:prstClr val="black"/>
              </a:solidFill>
            </a:endParaRPr>
          </a:p>
          <a:p>
            <a:pPr algn="just" eaLnBrk="1" hangingPunct="1">
              <a:buNone/>
            </a:pPr>
            <a:endParaRPr lang="ru-RU" dirty="0" smtClean="0"/>
          </a:p>
          <a:p>
            <a:pPr algn="just" eaLnBrk="1" hangingPunct="1">
              <a:buFont typeface="Wingdings" pitchFamily="2" charset="2"/>
              <a:buNone/>
            </a:pPr>
            <a:endParaRPr lang="ru-RU" i="1" dirty="0" smtClean="0"/>
          </a:p>
          <a:p>
            <a:pPr algn="just" eaLnBrk="1" hangingPunct="1">
              <a:buFont typeface="Wingdings" pitchFamily="2" charset="2"/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7467600" cy="635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ПЛАН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136904" cy="5400600"/>
          </a:xfrm>
        </p:spPr>
        <p:txBody>
          <a:bodyPr>
            <a:normAutofit/>
          </a:bodyPr>
          <a:lstStyle/>
          <a:p>
            <a:pPr marL="457200" indent="-457200" algn="just" eaLnBrk="1" fontAlgn="auto" hangingPunct="1"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ru-RU" dirty="0" smtClean="0"/>
              <a:t>Гражданское общество и государство:</a:t>
            </a:r>
          </a:p>
          <a:p>
            <a:pPr marL="823913" lvl="1" indent="-457200" algn="r" eaLnBrk="1" fontAlgn="auto" hangingPunct="1"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  <a:buNone/>
              <a:defRPr/>
            </a:pPr>
            <a:r>
              <a:rPr lang="ru-RU" dirty="0" smtClean="0"/>
              <a:t> </a:t>
            </a:r>
            <a:r>
              <a:rPr lang="ru-RU" sz="2400" i="1" dirty="0" smtClean="0"/>
              <a:t>понятие, признаки и место в системе общественных отношений в </a:t>
            </a:r>
            <a:r>
              <a:rPr lang="en-US" sz="2400" i="1" dirty="0" smtClean="0"/>
              <a:t>XXI </a:t>
            </a:r>
            <a:r>
              <a:rPr lang="ru-RU" sz="2400" i="1" dirty="0" smtClean="0"/>
              <a:t>веке.</a:t>
            </a:r>
            <a:endParaRPr lang="ru-RU" i="1" dirty="0" smtClean="0"/>
          </a:p>
          <a:p>
            <a:pPr marL="457200" indent="-457200" algn="just" eaLnBrk="1" fontAlgn="auto" hangingPunct="1"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ru-RU" dirty="0" smtClean="0"/>
              <a:t>Конституционные основы правового государства в Российской Федерации.</a:t>
            </a:r>
          </a:p>
          <a:p>
            <a:pPr marL="457200" indent="-457200" algn="just" eaLnBrk="1" fontAlgn="auto" hangingPunct="1"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  <a:buFont typeface="+mj-lt"/>
              <a:buAutoNum type="arabicPeriod"/>
              <a:defRPr/>
            </a:pPr>
            <a:endParaRPr lang="ru-RU" dirty="0" smtClean="0"/>
          </a:p>
          <a:p>
            <a:pPr marL="457200" indent="-457200" algn="just" eaLnBrk="1" fontAlgn="auto" hangingPunct="1"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ru-RU" dirty="0" smtClean="0"/>
              <a:t>Институты гражданского общества: </a:t>
            </a:r>
          </a:p>
          <a:p>
            <a:pPr marL="1646238" lvl="4" indent="-457200" algn="r" eaLnBrk="1" fontAlgn="auto" hangingPunct="1"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  <a:buNone/>
              <a:defRPr/>
            </a:pPr>
            <a:r>
              <a:rPr lang="ru-RU" sz="2400" i="1" dirty="0" smtClean="0">
                <a:solidFill>
                  <a:prstClr val="black"/>
                </a:solidFill>
              </a:rPr>
              <a:t>понятие и система</a:t>
            </a:r>
            <a:r>
              <a:rPr lang="ru-RU" dirty="0" smtClean="0"/>
              <a:t>.</a:t>
            </a:r>
          </a:p>
          <a:p>
            <a:pPr marL="457200" indent="-457200" algn="just" eaLnBrk="1" fontAlgn="auto" hangingPunct="1"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ru-RU" dirty="0" smtClean="0"/>
              <a:t>Проблемы взаимодействия государства и гражданского общества на современном этапе:</a:t>
            </a:r>
          </a:p>
          <a:p>
            <a:pPr marL="2744470" lvl="8" indent="-457200" algn="r">
              <a:buClr>
                <a:schemeClr val="accent3">
                  <a:lumMod val="60000"/>
                  <a:lumOff val="40000"/>
                </a:schemeClr>
              </a:buClr>
              <a:buSzPct val="100000"/>
              <a:buNone/>
              <a:defRPr/>
            </a:pPr>
            <a:r>
              <a:rPr lang="ru-RU" dirty="0" smtClean="0"/>
              <a:t> </a:t>
            </a:r>
            <a:r>
              <a:rPr lang="ru-RU" sz="2400" i="1" dirty="0" smtClean="0">
                <a:solidFill>
                  <a:schemeClr val="tx1"/>
                </a:solidFill>
              </a:rPr>
              <a:t>протестные отношения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787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200" b="1" dirty="0" smtClean="0"/>
              <a:t>Религиозные объединения</a:t>
            </a:r>
            <a:endParaRPr lang="ru-RU" sz="3200" dirty="0"/>
          </a:p>
        </p:txBody>
      </p:sp>
      <p:sp>
        <p:nvSpPr>
          <p:cNvPr id="3481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1438"/>
            <a:ext cx="7467600" cy="5132387"/>
          </a:xfrm>
        </p:spPr>
        <p:txBody>
          <a:bodyPr/>
          <a:lstStyle/>
          <a:p>
            <a:pPr lvl="0" algn="just" eaLnBrk="1" hangingPunct="1">
              <a:buNone/>
              <a:defRPr/>
            </a:pPr>
            <a:r>
              <a:rPr lang="ru-RU" i="1" dirty="0" smtClean="0"/>
              <a:t>добровольное объединение лиц, образованное в целях совместного исповедания и распространения веры </a:t>
            </a:r>
          </a:p>
          <a:p>
            <a:pPr lvl="0" algn="just">
              <a:buClr>
                <a:srgbClr val="FE8637"/>
              </a:buClr>
            </a:pPr>
            <a:r>
              <a:rPr lang="ru-RU" dirty="0" smtClean="0">
                <a:solidFill>
                  <a:prstClr val="black"/>
                </a:solidFill>
              </a:rPr>
              <a:t>вероисповедание</a:t>
            </a:r>
          </a:p>
          <a:p>
            <a:pPr lvl="0" algn="just">
              <a:buClr>
                <a:srgbClr val="FE8637"/>
              </a:buClr>
            </a:pPr>
            <a:r>
              <a:rPr lang="ru-RU" dirty="0" smtClean="0">
                <a:solidFill>
                  <a:prstClr val="black"/>
                </a:solidFill>
              </a:rPr>
              <a:t>совершение религиозных обрядов и церемоний</a:t>
            </a:r>
          </a:p>
          <a:p>
            <a:pPr lvl="0" algn="just">
              <a:buClr>
                <a:srgbClr val="FE8637"/>
              </a:buClr>
            </a:pPr>
            <a:r>
              <a:rPr lang="ru-RU" dirty="0" smtClean="0">
                <a:solidFill>
                  <a:prstClr val="black"/>
                </a:solidFill>
              </a:rPr>
              <a:t>обучение религии и воспитание последователей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4365104"/>
            <a:ext cx="3672408" cy="20162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религиозные группы</a:t>
            </a:r>
          </a:p>
          <a:p>
            <a:pPr lvl="0"/>
            <a:r>
              <a:rPr lang="ru-RU" sz="2000" i="1" dirty="0" smtClean="0">
                <a:solidFill>
                  <a:prstClr val="white"/>
                </a:solidFill>
              </a:rPr>
              <a:t>без </a:t>
            </a:r>
            <a:r>
              <a:rPr lang="ru-RU" sz="2000" i="1" dirty="0" err="1" smtClean="0">
                <a:solidFill>
                  <a:prstClr val="white"/>
                </a:solidFill>
              </a:rPr>
              <a:t>гос</a:t>
            </a:r>
            <a:r>
              <a:rPr lang="ru-RU" sz="2000" i="1" dirty="0" smtClean="0">
                <a:solidFill>
                  <a:prstClr val="white"/>
                </a:solidFill>
              </a:rPr>
              <a:t>. регистрации и правоспособности юридического лица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55976" y="4365104"/>
            <a:ext cx="3672408" cy="20162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религиозные организации</a:t>
            </a:r>
          </a:p>
          <a:p>
            <a:pPr lvl="0"/>
            <a:r>
              <a:rPr lang="ru-RU" sz="2000" i="1" dirty="0" smtClean="0">
                <a:solidFill>
                  <a:prstClr val="white"/>
                </a:solidFill>
              </a:rPr>
              <a:t>зарегистрированы в качестве юридического лица</a:t>
            </a:r>
            <a:endParaRPr lang="ru-RU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69325" cy="1138237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200" b="1" dirty="0" smtClean="0"/>
              <a:t>Взаимодействие государства </a:t>
            </a:r>
            <a:r>
              <a:rPr lang="ru-RU" sz="2800" b="1" dirty="0" smtClean="0"/>
              <a:t>и</a:t>
            </a:r>
            <a:r>
              <a:rPr lang="ru-RU" sz="3200" b="1" dirty="0" smtClean="0"/>
              <a:t> гражданского общества. Протестные отношения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50" cy="5068888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dirty="0" smtClean="0"/>
              <a:t>инициативные выступления граждан в виде поддержки или защиты государства. </a:t>
            </a:r>
          </a:p>
          <a:p>
            <a:pPr algn="just" eaLnBrk="1" hangingPunct="1">
              <a:defRPr/>
            </a:pPr>
            <a:r>
              <a:rPr lang="ru-RU" dirty="0" smtClean="0"/>
              <a:t>выступления, в том числе и вооруженные, против государства </a:t>
            </a:r>
            <a:r>
              <a:rPr lang="ru-RU" i="1" dirty="0" smtClean="0"/>
              <a:t>(революционные действия, направленные на ликвидацию существующих государственных форм в интересах самосохранения и наиболее эффективной самоорганизации населения).</a:t>
            </a:r>
          </a:p>
          <a:p>
            <a:pPr algn="just" eaLnBrk="1" hangingPunct="1">
              <a:defRPr/>
            </a:pPr>
            <a:r>
              <a:rPr lang="ru-RU" dirty="0" smtClean="0"/>
              <a:t>создание государством реальных условий и возможностей для самовыражения народа.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569325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/>
              <a:t>Формы взаимодействия гражданского общества и государства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2" y="1052736"/>
          <a:ext cx="8496944" cy="567016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48472"/>
                <a:gridCol w="4248472"/>
              </a:tblGrid>
              <a:tr h="64831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</a:t>
                      </a:r>
                      <a:r>
                        <a:rPr lang="ru-RU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ласть           институты гражданского общества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институты гражданского общества              </a:t>
                      </a:r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</a:t>
                      </a:r>
                      <a:r>
                        <a:rPr lang="ru-RU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ласть 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8313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контроль за деятельностью институтов гражданского общества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законотворческая инициатива субъектов гражданского общества</a:t>
                      </a:r>
                      <a:endParaRPr lang="ru-RU" dirty="0"/>
                    </a:p>
                  </a:txBody>
                  <a:tcPr/>
                </a:tc>
              </a:tr>
              <a:tr h="926162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ограничения и запреты в осуществлении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участие субъектов гражданского общества в правоприменительном процессе</a:t>
                      </a:r>
                      <a:endParaRPr lang="ru-RU" dirty="0"/>
                    </a:p>
                  </a:txBody>
                  <a:tcPr/>
                </a:tc>
              </a:tr>
              <a:tr h="375610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финансовая поддержка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участие граждан в референдуме</a:t>
                      </a:r>
                      <a:endParaRPr lang="ru-RU" dirty="0"/>
                    </a:p>
                  </a:txBody>
                  <a:tcPr/>
                </a:tc>
              </a:tr>
              <a:tr h="648313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предоставление льгот (налогового и неналогового характера)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/>
                        <a:t>общественный контроль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5610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целевые программы и стратегии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публичные слушания</a:t>
                      </a:r>
                      <a:endParaRPr lang="ru-RU" dirty="0"/>
                    </a:p>
                  </a:txBody>
                  <a:tcPr/>
                </a:tc>
              </a:tr>
              <a:tr h="648313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участие в формировании и функционировании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/>
                        <a:t>участие в формировании государственных органов</a:t>
                      </a:r>
                      <a:endParaRPr lang="ru-RU" dirty="0"/>
                    </a:p>
                  </a:txBody>
                  <a:tcPr/>
                </a:tc>
              </a:tr>
              <a:tr h="648313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участие в деятельности и руководстве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формы</a:t>
                      </a:r>
                      <a:endParaRPr lang="ru-RU" dirty="0"/>
                    </a:p>
                  </a:txBody>
                  <a:tcPr/>
                </a:tc>
              </a:tr>
              <a:tr h="375610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консультационная помощь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5610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бюджетное финансирование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Стрелка вправо 7"/>
          <p:cNvSpPr/>
          <p:nvPr/>
        </p:nvSpPr>
        <p:spPr>
          <a:xfrm>
            <a:off x="1907704" y="1052736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6588224" y="1340768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200" b="1" dirty="0" smtClean="0"/>
              <a:t>Протестные отношения</a:t>
            </a:r>
            <a:endParaRPr lang="ru-RU" sz="3200" b="1" dirty="0"/>
          </a:p>
        </p:txBody>
      </p:sp>
      <p:sp>
        <p:nvSpPr>
          <p:cNvPr id="43011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2060575"/>
            <a:ext cx="7827144" cy="3125788"/>
          </a:xfrm>
        </p:spPr>
        <p:txBody>
          <a:bodyPr/>
          <a:lstStyle/>
          <a:p>
            <a:pPr marL="457200" indent="-457200" eaLnBrk="1" hangingPunct="1"/>
            <a:r>
              <a:rPr lang="ru-RU" dirty="0" smtClean="0"/>
              <a:t>ключевое проявление функционирования гражданского общества</a:t>
            </a:r>
          </a:p>
          <a:p>
            <a:pPr marL="457200" indent="-457200" eaLnBrk="1" hangingPunct="1"/>
            <a:r>
              <a:rPr lang="ru-RU" dirty="0" smtClean="0"/>
              <a:t>отношения по поводу проводимой в государстве политики</a:t>
            </a:r>
          </a:p>
          <a:p>
            <a:pPr marL="457200" indent="-457200" eaLnBrk="1" hangingPunct="1"/>
            <a:r>
              <a:rPr lang="ru-RU" dirty="0" smtClean="0"/>
              <a:t>реализация права на самовыражение в форме конкретных инициативных действий</a:t>
            </a:r>
          </a:p>
          <a:p>
            <a:pPr marL="457200" indent="-457200" eaLnBrk="1" hangingPunct="1"/>
            <a:r>
              <a:rPr lang="ru-RU" dirty="0" smtClean="0"/>
              <a:t>ярко выраженный оппозиционный характер 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12096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Гражданское общество и государство: </a:t>
            </a:r>
            <a:r>
              <a:rPr lang="ru-RU" sz="2400" b="1" dirty="0" smtClean="0"/>
              <a:t>понятие, признаки и место в системе общественных отношений в </a:t>
            </a:r>
            <a:r>
              <a:rPr lang="en-US" sz="2400" b="1" dirty="0" smtClean="0"/>
              <a:t>XXI</a:t>
            </a:r>
            <a:r>
              <a:rPr lang="ru-RU" sz="2400" b="1" dirty="0" smtClean="0"/>
              <a:t> веке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291513" cy="4873625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/>
              <a:t>гражданское общество</a:t>
            </a:r>
            <a:r>
              <a:rPr lang="ru-RU" sz="2600" dirty="0" smtClean="0"/>
              <a:t>: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600" i="1" dirty="0" smtClean="0"/>
              <a:t>	общество свободных и ответственных граждан, не только способных защитить свои интересы  и реализовать свои потребности в частной сфере, но и сознательно управляющих делами государства и добросовестно выполняющих свой долг</a:t>
            </a:r>
            <a:r>
              <a:rPr lang="ru-RU" sz="26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sz="1800" i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sz="1600" i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1600" i="1" dirty="0" err="1" smtClean="0"/>
              <a:t>Гостев</a:t>
            </a:r>
            <a:r>
              <a:rPr lang="ru-RU" sz="1600" i="1" dirty="0" smtClean="0"/>
              <a:t> А.Н.,  Демченко Т.С.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1600" i="1" dirty="0" smtClean="0"/>
              <a:t>Гражданское общество: контроль над деятельностью государства.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1600" i="1" dirty="0" smtClean="0"/>
              <a:t>М.,2011. С. 15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85723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Концепции гражданского общества</a:t>
            </a:r>
            <a:endParaRPr lang="ru-RU" sz="3200" b="1" dirty="0"/>
          </a:p>
        </p:txBody>
      </p:sp>
      <p:sp>
        <p:nvSpPr>
          <p:cNvPr id="1536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642918"/>
            <a:ext cx="8147248" cy="5143536"/>
          </a:xfrm>
        </p:spPr>
        <p:txBody>
          <a:bodyPr/>
          <a:lstStyle/>
          <a:p>
            <a:pPr algn="just" eaLnBrk="1" hangingPunct="1"/>
            <a:r>
              <a:rPr lang="ru-RU" sz="2800" dirty="0" smtClean="0"/>
              <a:t>Либерально-демократическая: </a:t>
            </a:r>
          </a:p>
          <a:p>
            <a:pPr lvl="5">
              <a:buNone/>
            </a:pPr>
            <a:r>
              <a:rPr lang="ru-RU" sz="2400" i="1" dirty="0" smtClean="0">
                <a:solidFill>
                  <a:schemeClr val="dk1"/>
                </a:solidFill>
              </a:rPr>
              <a:t>	гражданское общество защищает</a:t>
            </a:r>
          </a:p>
          <a:p>
            <a:pPr lvl="5">
              <a:buNone/>
            </a:pPr>
            <a:r>
              <a:rPr lang="ru-RU" sz="2400" i="1" dirty="0" smtClean="0">
                <a:solidFill>
                  <a:schemeClr val="dk1"/>
                </a:solidFill>
              </a:rPr>
              <a:t>	человека от государства</a:t>
            </a:r>
            <a:endParaRPr lang="ru-RU" sz="2800" dirty="0" smtClean="0"/>
          </a:p>
          <a:p>
            <a:r>
              <a:rPr lang="ru-RU" sz="2800" dirty="0" smtClean="0">
                <a:solidFill>
                  <a:schemeClr val="dk1"/>
                </a:solidFill>
              </a:rPr>
              <a:t>Социал-демократическая:</a:t>
            </a:r>
          </a:p>
          <a:p>
            <a:pPr lvl="5">
              <a:buNone/>
            </a:pPr>
            <a:r>
              <a:rPr lang="ru-RU" sz="2400" i="1" dirty="0" smtClean="0">
                <a:solidFill>
                  <a:schemeClr val="dk1"/>
                </a:solidFill>
              </a:rPr>
              <a:t>	гражданское общество – сердцевина общественной и политической жизни, государство – один из институтов развитого гражданского общества</a:t>
            </a:r>
            <a:r>
              <a:rPr lang="ru-RU" sz="2800" dirty="0" smtClean="0">
                <a:solidFill>
                  <a:schemeClr val="dk1"/>
                </a:solidFill>
              </a:rPr>
              <a:t> </a:t>
            </a:r>
          </a:p>
          <a:p>
            <a:r>
              <a:rPr lang="ru-RU" sz="2800" dirty="0" smtClean="0">
                <a:solidFill>
                  <a:schemeClr val="dk1"/>
                </a:solidFill>
              </a:rPr>
              <a:t>Интегративно-демократическая: </a:t>
            </a:r>
          </a:p>
          <a:p>
            <a:pPr lvl="5">
              <a:buNone/>
            </a:pPr>
            <a:r>
              <a:rPr lang="ru-RU" sz="2400" i="1" dirty="0" smtClean="0">
                <a:solidFill>
                  <a:schemeClr val="dk1"/>
                </a:solidFill>
              </a:rPr>
              <a:t>	государство и гражданское общество – равноправные взаимодействующие партнеры</a:t>
            </a:r>
          </a:p>
          <a:p>
            <a:pPr>
              <a:buNone/>
            </a:pPr>
            <a:r>
              <a:rPr lang="ru-RU" sz="1200" dirty="0" smtClean="0"/>
              <a:t>Василенко И.В. Гражданское общество в современной России: теория становления, истоки формирования, современное состояние. Волгоград, 2011. С.</a:t>
            </a:r>
            <a:r>
              <a:rPr lang="en-US" sz="1200" dirty="0" smtClean="0"/>
              <a:t>9/</a:t>
            </a:r>
            <a:endParaRPr lang="ru-RU" sz="1200" dirty="0" smtClean="0"/>
          </a:p>
          <a:p>
            <a:endParaRPr lang="ru-RU" sz="2800" dirty="0" smtClean="0"/>
          </a:p>
          <a:p>
            <a:endParaRPr lang="ru-RU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Признаки гражданского общества:</a:t>
            </a:r>
            <a:endParaRPr lang="ru-RU" sz="3200" b="1" dirty="0"/>
          </a:p>
        </p:txBody>
      </p:sp>
      <p:sp>
        <p:nvSpPr>
          <p:cNvPr id="1331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50" cy="4873625"/>
          </a:xfrm>
        </p:spPr>
        <p:txBody>
          <a:bodyPr/>
          <a:lstStyle/>
          <a:p>
            <a:pPr marL="457200" indent="-457200" algn="just" eaLnBrk="1" hangingPunct="1"/>
            <a:r>
              <a:rPr lang="ru-RU" sz="2800" dirty="0" smtClean="0"/>
              <a:t>Обеспечение прав и свобод человека и гражданина.</a:t>
            </a:r>
          </a:p>
          <a:p>
            <a:pPr marL="457200" indent="-457200" algn="just" eaLnBrk="1" hangingPunct="1"/>
            <a:r>
              <a:rPr lang="ru-RU" sz="2800" dirty="0" smtClean="0"/>
              <a:t>Самоуправляемость. </a:t>
            </a:r>
          </a:p>
          <a:p>
            <a:pPr marL="457200" indent="-457200" algn="just" eaLnBrk="1" hangingPunct="1"/>
            <a:r>
              <a:rPr lang="ru-RU" sz="2800" dirty="0" smtClean="0"/>
              <a:t>Конкуренция образующих гражданское общество структур и групп людей. </a:t>
            </a:r>
          </a:p>
          <a:p>
            <a:pPr marL="457200" indent="-457200" algn="just" eaLnBrk="1" hangingPunct="1"/>
            <a:r>
              <a:rPr lang="ru-RU" sz="2800" dirty="0" smtClean="0"/>
              <a:t>Свобода выражения мнений. </a:t>
            </a:r>
          </a:p>
          <a:p>
            <a:pPr marL="457200" indent="-457200" algn="just" eaLnBrk="1" hangingPunct="1"/>
            <a:r>
              <a:rPr lang="ru-RU" sz="2800" dirty="0" smtClean="0"/>
              <a:t>Демократический характер власти в правовом государстве. </a:t>
            </a:r>
          </a:p>
          <a:p>
            <a:pPr marL="457200" indent="-457200" algn="just" eaLnBrk="1" hangingPunct="1"/>
            <a:r>
              <a:rPr lang="ru-RU" sz="2800" dirty="0" smtClean="0"/>
              <a:t>Эффективная социальная политика. 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437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Понятие государства</a:t>
            </a:r>
            <a:endParaRPr lang="ru-RU" sz="3200" b="1" dirty="0"/>
          </a:p>
        </p:txBody>
      </p:sp>
      <p:sp>
        <p:nvSpPr>
          <p:cNvPr id="14339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146852" cy="5545137"/>
          </a:xfrm>
        </p:spPr>
        <p:txBody>
          <a:bodyPr/>
          <a:lstStyle/>
          <a:p>
            <a:pPr marL="457200" indent="-457200" algn="just" eaLnBrk="1" hangingPunct="1">
              <a:buFont typeface="Wingdings" pitchFamily="2" charset="2"/>
              <a:buNone/>
            </a:pPr>
            <a:r>
              <a:rPr lang="ru-RU" sz="2800" dirty="0" smtClean="0"/>
              <a:t> </a:t>
            </a:r>
          </a:p>
          <a:p>
            <a:pPr marL="457200" indent="-457200" algn="just" eaLnBrk="1" hangingPunct="1"/>
            <a:r>
              <a:rPr lang="ru-RU" sz="2800" dirty="0" smtClean="0"/>
              <a:t>Государство = союз людей, сообщество</a:t>
            </a:r>
          </a:p>
          <a:p>
            <a:pPr marL="457200" indent="-457200" algn="r" eaLnBrk="1" hangingPunct="1">
              <a:buNone/>
            </a:pPr>
            <a:r>
              <a:rPr lang="ru-RU" sz="2800" dirty="0" smtClean="0"/>
              <a:t> </a:t>
            </a:r>
            <a:r>
              <a:rPr lang="ru-RU" i="1" dirty="0" smtClean="0"/>
              <a:t>(Аристотель, Г. </a:t>
            </a:r>
            <a:r>
              <a:rPr lang="ru-RU" i="1" dirty="0" err="1" smtClean="0"/>
              <a:t>Гроций</a:t>
            </a:r>
            <a:r>
              <a:rPr lang="ru-RU" i="1" dirty="0" smtClean="0"/>
              <a:t>, Б. Чичерин и др.)</a:t>
            </a:r>
            <a:endParaRPr lang="ru-RU" sz="2800" i="1" dirty="0" smtClean="0"/>
          </a:p>
          <a:p>
            <a:pPr marL="457200" indent="-457200" algn="just" eaLnBrk="1" hangingPunct="1"/>
            <a:r>
              <a:rPr lang="ru-RU" sz="2800" dirty="0" smtClean="0"/>
              <a:t>Государство = механизм, машина, орудие</a:t>
            </a:r>
          </a:p>
          <a:p>
            <a:pPr marL="457200" indent="-457200" algn="r" eaLnBrk="1" hangingPunct="1">
              <a:buNone/>
            </a:pPr>
            <a:r>
              <a:rPr lang="ru-RU" sz="2800" dirty="0" smtClean="0"/>
              <a:t> </a:t>
            </a:r>
            <a:r>
              <a:rPr lang="ru-RU" i="1" dirty="0" smtClean="0"/>
              <a:t>(А.Н. Радищев, В.И.Ленин, Л. </a:t>
            </a:r>
            <a:r>
              <a:rPr lang="ru-RU" i="1" dirty="0" err="1" smtClean="0"/>
              <a:t>Гумплович</a:t>
            </a:r>
            <a:r>
              <a:rPr lang="ru-RU" i="1" dirty="0" smtClean="0"/>
              <a:t> и др.) </a:t>
            </a:r>
            <a:endParaRPr lang="ru-RU" sz="2800" i="1" dirty="0" smtClean="0"/>
          </a:p>
          <a:p>
            <a:pPr marL="457200" indent="-457200" algn="just" eaLnBrk="1" hangingPunct="1"/>
            <a:r>
              <a:rPr lang="ru-RU" sz="2800" dirty="0" smtClean="0"/>
              <a:t>Государство = аппарат</a:t>
            </a:r>
          </a:p>
          <a:p>
            <a:pPr marL="457200" indent="-457200" algn="r" eaLnBrk="1" hangingPunct="1">
              <a:buNone/>
            </a:pPr>
            <a:r>
              <a:rPr lang="ru-RU" i="1" dirty="0" smtClean="0"/>
              <a:t>западная политология и социология (П. </a:t>
            </a:r>
            <a:r>
              <a:rPr lang="ru-RU" i="1" dirty="0" err="1" smtClean="0"/>
              <a:t>Пернталер</a:t>
            </a:r>
            <a:r>
              <a:rPr lang="ru-RU" i="1" dirty="0" smtClean="0"/>
              <a:t>)</a:t>
            </a:r>
          </a:p>
          <a:p>
            <a:pPr marL="457200" indent="-457200" algn="ctr" eaLnBrk="1" hangingPunct="1">
              <a:buNone/>
            </a:pPr>
            <a:r>
              <a:rPr lang="ru-RU" i="1" dirty="0" smtClean="0"/>
              <a:t>	</a:t>
            </a:r>
            <a:r>
              <a:rPr lang="ru-RU" dirty="0" smtClean="0"/>
              <a:t>Политическая организация общества, располагающая специальным аппаратом управления и принуждения, которая руководит обществом на основе социального компромисса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Признаки государства</a:t>
            </a:r>
            <a:endParaRPr lang="ru-RU" sz="3200" b="1" dirty="0"/>
          </a:p>
        </p:txBody>
      </p:sp>
      <p:sp>
        <p:nvSpPr>
          <p:cNvPr id="1536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625"/>
          </a:xfrm>
        </p:spPr>
        <p:txBody>
          <a:bodyPr/>
          <a:lstStyle/>
          <a:p>
            <a:pPr lvl="0"/>
            <a:r>
              <a:rPr lang="ru-RU" sz="2800" dirty="0" smtClean="0"/>
              <a:t>аппарат управления и принуждения</a:t>
            </a:r>
          </a:p>
          <a:p>
            <a:pPr lvl="0"/>
            <a:endParaRPr lang="ru-RU" sz="2800" dirty="0" smtClean="0"/>
          </a:p>
          <a:p>
            <a:pPr algn="just" eaLnBrk="1" hangingPunct="1"/>
            <a:r>
              <a:rPr lang="ru-RU" sz="2800" dirty="0" smtClean="0"/>
              <a:t>государственный суверенитет </a:t>
            </a:r>
          </a:p>
          <a:p>
            <a:pPr algn="just" eaLnBrk="1" hangingPunct="1"/>
            <a:endParaRPr lang="ru-RU" sz="2800" dirty="0" smtClean="0"/>
          </a:p>
          <a:p>
            <a:pPr algn="just" eaLnBrk="1" hangingPunct="1"/>
            <a:r>
              <a:rPr lang="ru-RU" sz="2800" dirty="0" smtClean="0"/>
              <a:t>территориальная организация населения </a:t>
            </a:r>
          </a:p>
          <a:p>
            <a:pPr algn="just" eaLnBrk="1" hangingPunct="1"/>
            <a:endParaRPr lang="ru-RU" sz="2800" dirty="0" smtClean="0"/>
          </a:p>
          <a:p>
            <a:pPr algn="just" eaLnBrk="1" hangingPunct="1"/>
            <a:r>
              <a:rPr lang="ru-RU" sz="2800" dirty="0" smtClean="0"/>
              <a:t>неразрывная связь государства и закона </a:t>
            </a:r>
          </a:p>
          <a:p>
            <a:pPr algn="just" eaLnBrk="1" hangingPunct="1"/>
            <a:endParaRPr lang="ru-RU" sz="2800" dirty="0" smtClean="0"/>
          </a:p>
          <a:p>
            <a:pPr algn="just" eaLnBrk="1" hangingPunct="1"/>
            <a:r>
              <a:rPr lang="ru-RU" sz="2800" dirty="0" smtClean="0"/>
              <a:t>материальные государственные ресурсы 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Гражданское общество и государство в </a:t>
            </a:r>
            <a:r>
              <a:rPr lang="en-US" sz="3200" b="1" dirty="0" smtClean="0"/>
              <a:t>XXI</a:t>
            </a:r>
            <a:r>
              <a:rPr lang="ru-RU" sz="3200" b="1" dirty="0" smtClean="0"/>
              <a:t> веке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625"/>
          </a:xfrm>
        </p:spPr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противоречивые процессы глобализации и информатизации.</a:t>
            </a:r>
          </a:p>
          <a:p>
            <a:pPr marL="274320" indent="-274320" algn="just"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защита прав личности, развитие социально ориентированной рыночной экономики, совершенствование демократических отношений. </a:t>
            </a:r>
          </a:p>
          <a:p>
            <a:pPr marL="274320" indent="-274320" algn="just"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интересы и потребности отдельных граждан и групп могут быть реализованы при взаимодействии с государством. </a:t>
            </a:r>
          </a:p>
          <a:p>
            <a:pPr marL="274320" indent="-274320" algn="just"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требуется активное участие гражданского общества в решении социально-экономических и политических проблем.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476250"/>
            <a:ext cx="8713787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Конституционные основы правового государства в Российской Федерации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95536" y="1984248"/>
            <a:ext cx="7467600" cy="4253064"/>
          </a:xfrm>
        </p:spPr>
        <p:txBody>
          <a:bodyPr/>
          <a:lstStyle/>
          <a:p>
            <a:pPr lvl="0" algn="just" eaLnBrk="1" hangingPunct="1">
              <a:buNone/>
              <a:defRPr/>
            </a:pPr>
            <a:r>
              <a:rPr lang="ru-RU" sz="2800" u="sng" dirty="0" smtClean="0"/>
              <a:t>Правовое государство:</a:t>
            </a:r>
          </a:p>
          <a:p>
            <a:pPr algn="just" eaLnBrk="1" hangingPunct="1">
              <a:defRPr/>
            </a:pPr>
            <a:r>
              <a:rPr lang="ru-RU" sz="2800" dirty="0" smtClean="0"/>
              <a:t> </a:t>
            </a:r>
            <a:r>
              <a:rPr lang="ru-RU" dirty="0" smtClean="0"/>
              <a:t>власть максимально ограничена естественными и неотчуждаемыми правами и свободами человека и гражданина; </a:t>
            </a:r>
          </a:p>
          <a:p>
            <a:pPr algn="just" eaLnBrk="1" hangingPunct="1">
              <a:defRPr/>
            </a:pPr>
            <a:r>
              <a:rPr lang="ru-RU" dirty="0" smtClean="0"/>
              <a:t> признается и обеспечивается идея господства права (государство не создает и не дарует людям их права, принадлежащие им от рождения и являющиеся неотчуждаемыми, а только признает их, соблюдает и защищает как высшую ценность).</a:t>
            </a:r>
          </a:p>
          <a:p>
            <a:pPr lvl="0" eaLnBrk="1" hangingPunct="1">
              <a:defRPr/>
            </a:pP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E2F9E1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E2F9E1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2994</TotalTime>
  <Words>897</Words>
  <Application>Microsoft Office PowerPoint</Application>
  <PresentationFormat>Экран (4:3)</PresentationFormat>
  <Paragraphs>208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Эркер</vt:lpstr>
      <vt:lpstr>«Гражданское общество  и государство»   Презентация к учебно-методическому пособию  для школьников и учителей средних школ</vt:lpstr>
      <vt:lpstr>ПЛАН</vt:lpstr>
      <vt:lpstr>Гражданское общество и государство: понятие, признаки и место в системе общественных отношений в XXI веке</vt:lpstr>
      <vt:lpstr>Концепции гражданского общества</vt:lpstr>
      <vt:lpstr>Признаки гражданского общества:</vt:lpstr>
      <vt:lpstr>Понятие государства</vt:lpstr>
      <vt:lpstr>Признаки государства</vt:lpstr>
      <vt:lpstr>Гражданское общество и государство в XXI веке</vt:lpstr>
      <vt:lpstr>Конституционные основы правового государства в Российской Федерации</vt:lpstr>
      <vt:lpstr>Характеристики правового государства</vt:lpstr>
      <vt:lpstr>Принципы правового государства</vt:lpstr>
      <vt:lpstr>Презентация PowerPoint</vt:lpstr>
      <vt:lpstr>Конституционные характеристики Российского государства</vt:lpstr>
      <vt:lpstr>Презентация PowerPoint</vt:lpstr>
      <vt:lpstr>Принцип разделения властей</vt:lpstr>
      <vt:lpstr>Институты гражданского общества: понятие и система</vt:lpstr>
      <vt:lpstr>Общественные объединения</vt:lpstr>
      <vt:lpstr>Политические партии</vt:lpstr>
      <vt:lpstr>Средства массовой информации</vt:lpstr>
      <vt:lpstr>Религиозные объединения</vt:lpstr>
      <vt:lpstr>Взаимодействие государства и гражданского общества. Протестные отношения</vt:lpstr>
      <vt:lpstr>Формы взаимодействия гражданского общества и государства</vt:lpstr>
      <vt:lpstr>Протестные отношения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Учебно-методическое пособие для школьников и учителей СОШ   «Гражданское общество и государство»</dc:title>
  <dc:creator>Никита</dc:creator>
  <cp:lastModifiedBy>СШ</cp:lastModifiedBy>
  <cp:revision>274</cp:revision>
  <dcterms:created xsi:type="dcterms:W3CDTF">2012-10-29T08:09:54Z</dcterms:created>
  <dcterms:modified xsi:type="dcterms:W3CDTF">2012-11-11T06:19:06Z</dcterms:modified>
</cp:coreProperties>
</file>