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4" r:id="rId3"/>
    <p:sldId id="260" r:id="rId4"/>
    <p:sldId id="262" r:id="rId5"/>
    <p:sldId id="273" r:id="rId6"/>
    <p:sldId id="275" r:id="rId7"/>
    <p:sldId id="263" r:id="rId8"/>
    <p:sldId id="272" r:id="rId9"/>
    <p:sldId id="261" r:id="rId10"/>
    <p:sldId id="258" r:id="rId11"/>
    <p:sldId id="25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1B62"/>
    <a:srgbClr val="738BDE"/>
    <a:srgbClr val="FFFFFF"/>
    <a:srgbClr val="8490B4"/>
    <a:srgbClr val="FBFEF4"/>
    <a:srgbClr val="84AFFC"/>
    <a:srgbClr val="699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5"/>
    <p:restoredTop sz="94640"/>
  </p:normalViewPr>
  <p:slideViewPr>
    <p:cSldViewPr snapToGrid="0" snapToObjects="1">
      <p:cViewPr varScale="1">
        <p:scale>
          <a:sx n="107" d="100"/>
          <a:sy n="107" d="100"/>
        </p:scale>
        <p:origin x="57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D8839-348C-E24B-ADA6-5104153EC057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06D2B-FDC6-E04E-8CA1-2A57C7E7F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76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06D2B-FDC6-E04E-8CA1-2A57C7E7F8D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503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55702-B74D-CD48-B241-7FF407C61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B10C377-7AD5-0D48-91ED-AB2861C37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FA8107-AEE5-B848-9619-72D42A9E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8580-1D66-9343-9DCF-AF6DDCDA1B62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6E5195-059C-5141-9DB1-A81B46C5B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AFCE3F-20B4-4E4A-9A69-21A8ED31C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BEE0-B695-E948-892B-50EA43502D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27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76F78-28D3-8843-819E-A5D7F60AC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A59CAD-39F8-6F4D-9D18-6D2B2CD6E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A242D-2088-674C-B0FB-B4434B43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8580-1D66-9343-9DCF-AF6DDCDA1B62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EB8FCB-EB82-8B46-9FA8-0CD40ABB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5E8323-121D-8E42-BCDB-6069992A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BEE0-B695-E948-892B-50EA43502D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67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423B28-51BA-D34C-AF63-238376614C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C657E9-FCEF-054A-A07B-705CA0F2A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0FBFCF-0254-C041-949D-6E282E86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8580-1D66-9343-9DCF-AF6DDCDA1B62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3D7E5D-21DD-7149-9522-CDE57710A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06ECFB-C4FB-DE46-8C75-9349EA84A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BEE0-B695-E948-892B-50EA43502D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06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4C43C-21B0-824A-89FB-BC6DB38A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EE55B-A264-4144-AB15-BCEBA74AE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54399-856C-7849-ACC7-C5ADC165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8580-1D66-9343-9DCF-AF6DDCDA1B62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7F420-8ABD-E743-849A-E3E8511CD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AFDBD8-ED16-E347-978C-6F513A9E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BEE0-B695-E948-892B-50EA43502D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63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558CE-4916-FC44-A91A-EA9EC7BE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8D6867-605E-F34F-A270-9AA8E6AF6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444C0-3634-8B40-B71A-0D3278335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8580-1D66-9343-9DCF-AF6DDCDA1B62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325176-3595-7F41-AD41-7CA19308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F429A-DA8F-B64E-959A-801B90540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BEE0-B695-E948-892B-50EA43502D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048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90337-B361-C140-A5D1-042280E29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815A6B-3A8F-FF4F-ADEB-12B2A651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DFB798-3A59-EE42-97D0-D75E02B16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F12DB3-E443-6246-A103-CB8C23DA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8580-1D66-9343-9DCF-AF6DDCDA1B62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002424-0EC3-9548-80D7-35FD5FAFA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9672FD-74DA-534B-B216-6572AD362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BEE0-B695-E948-892B-50EA43502D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34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A85AB-7A26-C242-94F8-C29808E57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79BE9A-0A46-834C-A32E-D74738859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4C3A2A-7637-814F-8425-69FDC4139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92E72D-A5C8-A945-B0CA-8FEEA69AC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EC10C2-2A7D-0A43-999C-BE5A832C1A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D34CBC-1B08-CF41-89A9-87DCAF506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8580-1D66-9343-9DCF-AF6DDCDA1B62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1C84851-1791-E84F-AE5A-3D203EC17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67528A-C6AA-3A4D-98F4-5D1A289D2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BEE0-B695-E948-892B-50EA43502D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558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D6D30-6AB7-D44F-AB57-0BB598B12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DB5F21-AF95-654F-B496-B685EB338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8580-1D66-9343-9DCF-AF6DDCDA1B62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DE72E5-6BC3-7848-BD92-189D674A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74FB93-A4FC-5049-8DB4-2D4EB8B4F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BEE0-B695-E948-892B-50EA43502D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982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CA894D0-B73F-9B4C-8633-85B6F8B11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8580-1D66-9343-9DCF-AF6DDCDA1B62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7C4898-F5A9-8C4A-8A4D-9426A2F8F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49B13C-C092-5546-AD0C-4BD377794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BEE0-B695-E948-892B-50EA43502D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452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EE2D68-96B1-864C-A517-0DEFDB45D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92292-D1D7-EA4E-8DCD-B76EB91FD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773328-BB6A-D243-B2DD-3A9BFC4B7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164C5F-C84D-BA4E-98D5-AF0BDADB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8580-1D66-9343-9DCF-AF6DDCDA1B62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32CB5F-FD0E-FF4A-A4CC-A2459BF4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E139CD-8752-7645-85DE-79D1CEC63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BEE0-B695-E948-892B-50EA43502D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57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3C76C-D539-044C-BF15-04D4764A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AB6C4CD-1554-1C4F-8AAC-0CE5205190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C1BA54-9B8F-D244-93C4-C66E64153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B4DDAC-185F-434D-9BD7-A8E5C558B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8580-1D66-9343-9DCF-AF6DDCDA1B62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F1CF7B-C576-7E45-98F9-4A82F1241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D9340C-8CE8-7843-9E16-B53883291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4BEE0-B695-E948-892B-50EA43502D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546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AF2A86-C266-BC47-939B-DD67843DC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6BF19A-477D-FD4D-A924-F66F84F33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153F48-596F-D643-A75C-DFC85E6CA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F8580-1D66-9343-9DCF-AF6DDCDA1B62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8971AE-2580-794E-BF37-94E7D04B35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16533-9985-C048-9482-5F9CC82BE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4BEE0-B695-E948-892B-50EA43502D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15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3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C5E6EE-BC03-B445-9923-E6F725F7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3291" y="-107156"/>
            <a:ext cx="12715791" cy="71526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A36E5-4735-654A-A449-1D3A704EB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5289" y="4238515"/>
            <a:ext cx="6096000" cy="1335502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>
                <a:solidFill>
                  <a:srgbClr val="FBFEF4"/>
                </a:solidFill>
                <a:latin typeface="+mn-lt"/>
              </a:rPr>
              <a:t>НАУЧНО-ОБРАЗОВАТЕЛЬНЫЙ ЦЕНТР</a:t>
            </a:r>
            <a:br>
              <a:rPr lang="ru-RU" sz="2000" b="1" dirty="0">
                <a:solidFill>
                  <a:srgbClr val="FBFEF4"/>
                </a:solidFill>
                <a:latin typeface="+mn-lt"/>
              </a:rPr>
            </a:br>
            <a:endParaRPr lang="ru-RU" sz="2000" b="1" dirty="0">
              <a:solidFill>
                <a:srgbClr val="FBFEF4"/>
              </a:solidFill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AC917B-3FB8-F745-8685-5A753DE2D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6200000">
            <a:off x="-4074696" y="3048292"/>
            <a:ext cx="9144000" cy="7614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FBFEF4"/>
                </a:solidFill>
                <a:cs typeface="Times New Roman" panose="02020603050405020304" pitchFamily="18" charset="0"/>
              </a:rPr>
              <a:t>ЮРИДИЧЕСКИЙ ФАКУЛЬТЕТ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FBFEF4"/>
                </a:solidFill>
                <a:cs typeface="Times New Roman" panose="02020603050405020304" pitchFamily="18" charset="0"/>
              </a:rPr>
              <a:t>МГУ ИМЕНИ М.В.ЛОМОНОСОВА</a:t>
            </a:r>
            <a:endParaRPr lang="ru-RU" sz="1600" dirty="0">
              <a:solidFill>
                <a:srgbClr val="FBFEF4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DCAF47E-C19B-994D-BAC8-55853B901C63}"/>
              </a:ext>
            </a:extLst>
          </p:cNvPr>
          <p:cNvSpPr txBox="1">
            <a:spLocks/>
          </p:cNvSpPr>
          <p:nvPr/>
        </p:nvSpPr>
        <p:spPr>
          <a:xfrm>
            <a:off x="6096000" y="1962395"/>
            <a:ext cx="6096000" cy="11269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061B62"/>
                </a:solidFill>
                <a:latin typeface="+mn-lt"/>
              </a:rPr>
              <a:t>«ПРАВОПРИМЕНИТЕЛЬНАЯ ПРАКТИКА И СМИ»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F5F01B-4F92-A748-8138-A8EAE1AD63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12"/>
                    </a14:imgEffect>
                    <a14:imgEffect>
                      <a14:saturation sat="15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1811" y="608597"/>
            <a:ext cx="3760537" cy="56408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D0DAFC-702A-2B4F-B65E-7F875F645C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52" t="29425" r="21686" b="30115"/>
          <a:stretch/>
        </p:blipFill>
        <p:spPr>
          <a:xfrm>
            <a:off x="10740189" y="255916"/>
            <a:ext cx="1120554" cy="11269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076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6BFAEC-544C-8B4C-8596-D075CF83F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6310" y="-100216"/>
            <a:ext cx="12452095" cy="7004303"/>
          </a:xfr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CBFB498-301B-2D44-98C4-97B50705D9CC}"/>
              </a:ext>
            </a:extLst>
          </p:cNvPr>
          <p:cNvSpPr txBox="1">
            <a:spLocks/>
          </p:cNvSpPr>
          <p:nvPr/>
        </p:nvSpPr>
        <p:spPr>
          <a:xfrm>
            <a:off x="-2123234" y="5124762"/>
            <a:ext cx="6513094" cy="1335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b="1" dirty="0">
                <a:solidFill>
                  <a:srgbClr val="FBFEF4"/>
                </a:solidFill>
                <a:latin typeface="+mn-lt"/>
              </a:rPr>
              <a:t>КРЮКОВА ЕВГЕНИЯ СЕРГЕЕВНА</a:t>
            </a:r>
          </a:p>
          <a:p>
            <a:pPr algn="r"/>
            <a:r>
              <a:rPr lang="ru-RU" sz="1800" b="1" dirty="0">
                <a:solidFill>
                  <a:srgbClr val="FBFEF4"/>
                </a:solidFill>
                <a:latin typeface="+mn-lt"/>
              </a:rPr>
              <a:t>Директор НОЦ «Право и СМИ»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C14891-ACF9-A943-9554-CB0FA8C32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38"/>
          <a:stretch/>
        </p:blipFill>
        <p:spPr>
          <a:xfrm>
            <a:off x="870027" y="397736"/>
            <a:ext cx="3636211" cy="494497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310C7BB-69CD-E942-8AA3-53B6DED8B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441" y="128883"/>
            <a:ext cx="6576862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BFEF4"/>
                </a:solidFill>
                <a:latin typeface="+mn-lt"/>
              </a:rPr>
              <a:t>РУКОВОДСТВО ЦЕНТРА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3028842-D4D8-074B-9121-600153D2FB84}"/>
              </a:ext>
            </a:extLst>
          </p:cNvPr>
          <p:cNvSpPr/>
          <p:nvPr/>
        </p:nvSpPr>
        <p:spPr>
          <a:xfrm>
            <a:off x="5502441" y="1160930"/>
            <a:ext cx="643681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FBFEF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Координацию и руководство текущей деятельностью Центра осуществляет Директор – </a:t>
            </a:r>
            <a:r>
              <a:rPr lang="ru-RU" sz="2000" b="1" dirty="0">
                <a:solidFill>
                  <a:srgbClr val="FBFEF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Крюкова Евгения Сергеевна</a:t>
            </a:r>
            <a:r>
              <a:rPr lang="ru-RU" sz="2000" dirty="0">
                <a:solidFill>
                  <a:srgbClr val="FBFEF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кандидат юридических наук, ассистент кафедры криминалистики Юридического факультета МГУ, член Ассоциации юристов России и Союза журналистов России.</a:t>
            </a:r>
            <a:endParaRPr lang="ru-RU" sz="2000" dirty="0">
              <a:solidFill>
                <a:srgbClr val="FBFEF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A9F122-5881-3D42-A519-78A176A045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52" t="29425" r="21686" b="30115"/>
          <a:stretch/>
        </p:blipFill>
        <p:spPr>
          <a:xfrm>
            <a:off x="11165541" y="5485448"/>
            <a:ext cx="890873" cy="895964"/>
          </a:xfrm>
          <a:prstGeom prst="ellipse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46AFDAB5-4957-C741-87F0-BB0C92998D7E}"/>
              </a:ext>
            </a:extLst>
          </p:cNvPr>
          <p:cNvSpPr txBox="1">
            <a:spLocks/>
          </p:cNvSpPr>
          <p:nvPr/>
        </p:nvSpPr>
        <p:spPr>
          <a:xfrm>
            <a:off x="9381049" y="6474984"/>
            <a:ext cx="2738836" cy="469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solidFill>
                  <a:srgbClr val="FBFEF4"/>
                </a:solidFill>
                <a:latin typeface="+mn-lt"/>
              </a:rPr>
              <a:t>НАУЧНО-ОБРАЗОВАТЕЛЬНЫЙ </a:t>
            </a:r>
          </a:p>
          <a:p>
            <a:pPr algn="r"/>
            <a:r>
              <a:rPr lang="ru-RU" sz="1200" b="1" dirty="0">
                <a:solidFill>
                  <a:srgbClr val="FBFEF4"/>
                </a:solidFill>
                <a:latin typeface="+mn-lt"/>
              </a:rPr>
              <a:t>ЦЕНТР</a:t>
            </a:r>
            <a:br>
              <a:rPr lang="ru-RU" sz="1200" b="1" dirty="0">
                <a:solidFill>
                  <a:srgbClr val="FBFEF4"/>
                </a:solidFill>
                <a:latin typeface="+mn-lt"/>
              </a:rPr>
            </a:br>
            <a:endParaRPr lang="ru-RU" sz="1200" b="1" dirty="0">
              <a:solidFill>
                <a:srgbClr val="FBFEF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1893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D227B3E-E132-8746-8450-BAB314712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976" y="-128591"/>
            <a:ext cx="12684881" cy="707296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2C0D4-130A-F747-BC41-0A165D3E3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316" y="529557"/>
            <a:ext cx="3011905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61B62"/>
                </a:solidFill>
                <a:latin typeface="+mn-lt"/>
              </a:rPr>
              <a:t>НАШИ</a:t>
            </a:r>
            <a:br>
              <a:rPr lang="ru-RU" b="1" dirty="0">
                <a:solidFill>
                  <a:srgbClr val="061B62"/>
                </a:solidFill>
                <a:latin typeface="+mn-lt"/>
              </a:rPr>
            </a:br>
            <a:r>
              <a:rPr lang="ru-RU" b="1" dirty="0">
                <a:solidFill>
                  <a:srgbClr val="061B62"/>
                </a:solidFill>
                <a:latin typeface="+mn-lt"/>
              </a:rPr>
              <a:t>КОНТАКТЫ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F105BF-1D90-1A47-939F-512F43A3A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2" t="29425" r="21686" b="30115"/>
          <a:stretch/>
        </p:blipFill>
        <p:spPr>
          <a:xfrm>
            <a:off x="11165541" y="5485448"/>
            <a:ext cx="890873" cy="895964"/>
          </a:xfrm>
          <a:prstGeom prst="ellipse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37A6D58-8BEA-D349-89DC-744D02A65C14}"/>
              </a:ext>
            </a:extLst>
          </p:cNvPr>
          <p:cNvSpPr txBox="1">
            <a:spLocks/>
          </p:cNvSpPr>
          <p:nvPr/>
        </p:nvSpPr>
        <p:spPr>
          <a:xfrm>
            <a:off x="9381049" y="6474984"/>
            <a:ext cx="2738836" cy="469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solidFill>
                  <a:srgbClr val="FBFEF4"/>
                </a:solidFill>
                <a:latin typeface="+mn-lt"/>
              </a:rPr>
              <a:t>НАУЧНО-ОБРАЗОВАТЕЛЬНЫЙ </a:t>
            </a:r>
          </a:p>
          <a:p>
            <a:pPr algn="r"/>
            <a:r>
              <a:rPr lang="ru-RU" sz="1200" b="1" dirty="0">
                <a:solidFill>
                  <a:srgbClr val="FBFEF4"/>
                </a:solidFill>
                <a:latin typeface="+mn-lt"/>
              </a:rPr>
              <a:t>ЦЕНТР</a:t>
            </a:r>
            <a:br>
              <a:rPr lang="ru-RU" sz="1200" b="1" dirty="0">
                <a:solidFill>
                  <a:srgbClr val="FBFEF4"/>
                </a:solidFill>
                <a:latin typeface="+mn-lt"/>
              </a:rPr>
            </a:br>
            <a:endParaRPr lang="ru-RU" sz="1200" b="1" dirty="0">
              <a:solidFill>
                <a:srgbClr val="FBFEF4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2D4EC3-E6F7-9847-B85C-7C97DC6D054C}"/>
              </a:ext>
            </a:extLst>
          </p:cNvPr>
          <p:cNvSpPr txBox="1"/>
          <p:nvPr/>
        </p:nvSpPr>
        <p:spPr>
          <a:xfrm>
            <a:off x="7340333" y="1129443"/>
            <a:ext cx="301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BFEF4"/>
                </a:solidFill>
              </a:rPr>
              <a:t>vk.com</a:t>
            </a:r>
            <a:r>
              <a:rPr lang="en-US" sz="2000" b="1" dirty="0">
                <a:solidFill>
                  <a:srgbClr val="FBFEF4"/>
                </a:solidFill>
              </a:rPr>
              <a:t>/</a:t>
            </a:r>
            <a:r>
              <a:rPr lang="en-US" sz="2000" b="1" dirty="0" err="1">
                <a:solidFill>
                  <a:srgbClr val="FBFEF4"/>
                </a:solidFill>
              </a:rPr>
              <a:t>media_law_msu</a:t>
            </a:r>
            <a:endParaRPr lang="ru-RU" sz="2000" b="1" dirty="0">
              <a:solidFill>
                <a:srgbClr val="FBFEF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9D814-A965-4445-A7BD-E84EE49DB23B}"/>
              </a:ext>
            </a:extLst>
          </p:cNvPr>
          <p:cNvSpPr txBox="1"/>
          <p:nvPr/>
        </p:nvSpPr>
        <p:spPr>
          <a:xfrm>
            <a:off x="7250623" y="1968430"/>
            <a:ext cx="319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BFEF4"/>
                </a:solidFill>
              </a:rPr>
              <a:t>instagram.com/media.law.</a:t>
            </a:r>
            <a:r>
              <a:rPr lang="en-US" sz="2000" b="1" dirty="0">
                <a:solidFill>
                  <a:srgbClr val="FBFEF4"/>
                </a:solidFill>
              </a:rPr>
              <a:t>msu</a:t>
            </a:r>
            <a:endParaRPr lang="ru-RU" b="1" dirty="0">
              <a:solidFill>
                <a:srgbClr val="FBFEF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F94FCD-60AE-8D4A-A84E-88BB4F34D1B7}"/>
              </a:ext>
            </a:extLst>
          </p:cNvPr>
          <p:cNvSpPr txBox="1"/>
          <p:nvPr/>
        </p:nvSpPr>
        <p:spPr>
          <a:xfrm>
            <a:off x="7340333" y="3444202"/>
            <a:ext cx="2539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BFEF4"/>
                </a:solidFill>
              </a:rPr>
              <a:t>t.me/media_law_msu</a:t>
            </a:r>
            <a:endParaRPr lang="ru-RU" sz="2000" b="1" dirty="0">
              <a:solidFill>
                <a:srgbClr val="FBFEF4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2AE344-832E-7E45-AC3E-F87E1C962247}"/>
              </a:ext>
            </a:extLst>
          </p:cNvPr>
          <p:cNvSpPr/>
          <p:nvPr/>
        </p:nvSpPr>
        <p:spPr>
          <a:xfrm>
            <a:off x="7340333" y="4869424"/>
            <a:ext cx="2788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BFEF4"/>
                </a:solidFill>
              </a:rPr>
              <a:t>media.law.msu@mail.ru</a:t>
            </a:r>
            <a:endParaRPr lang="ru-RU" sz="2000" b="1" dirty="0">
              <a:solidFill>
                <a:srgbClr val="FBFEF4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E92402-BBDD-1546-AAFB-62B00673D17E}"/>
              </a:ext>
            </a:extLst>
          </p:cNvPr>
          <p:cNvSpPr txBox="1"/>
          <p:nvPr/>
        </p:nvSpPr>
        <p:spPr>
          <a:xfrm>
            <a:off x="7274746" y="2718098"/>
            <a:ext cx="3451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BFEF4"/>
                </a:solidFill>
              </a:rPr>
              <a:t>facebook.com/media</a:t>
            </a:r>
            <a:r>
              <a:rPr lang="ru-RU" sz="2000" b="1" dirty="0">
                <a:solidFill>
                  <a:srgbClr val="FBFEF4"/>
                </a:solidFill>
              </a:rPr>
              <a:t>.</a:t>
            </a:r>
            <a:r>
              <a:rPr lang="en-US" sz="2000" b="1" dirty="0">
                <a:solidFill>
                  <a:srgbClr val="FBFEF4"/>
                </a:solidFill>
              </a:rPr>
              <a:t>law.msu</a:t>
            </a:r>
            <a:endParaRPr lang="ru-RU" sz="2000" b="1" dirty="0">
              <a:solidFill>
                <a:srgbClr val="FBFEF4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ABCD8F9-2784-5444-AB79-F5C2492745F0}"/>
              </a:ext>
            </a:extLst>
          </p:cNvPr>
          <p:cNvSpPr/>
          <p:nvPr/>
        </p:nvSpPr>
        <p:spPr>
          <a:xfrm>
            <a:off x="7340333" y="4207834"/>
            <a:ext cx="3364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BFEF4"/>
                </a:solidFill>
              </a:rPr>
              <a:t>Канал «НОЦ «Право и СМИ»</a:t>
            </a:r>
          </a:p>
        </p:txBody>
      </p:sp>
    </p:spTree>
    <p:extLst>
      <p:ext uri="{BB962C8B-B14F-4D97-AF65-F5344CB8AC3E}">
        <p14:creationId xmlns:p14="http://schemas.microsoft.com/office/powerpoint/2010/main" val="1957497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A2B1D-55A5-334A-A976-4B20BDA9B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A756688-A33D-4D4D-A244-102D19E84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0107" y="-110559"/>
            <a:ext cx="12542107" cy="705493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86FAC6-8FE9-4B4F-BDD3-0F437F1D3115}"/>
              </a:ext>
            </a:extLst>
          </p:cNvPr>
          <p:cNvSpPr txBox="1"/>
          <p:nvPr/>
        </p:nvSpPr>
        <p:spPr>
          <a:xfrm>
            <a:off x="2908300" y="1229023"/>
            <a:ext cx="8445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61B62"/>
                </a:solidFill>
              </a:rPr>
              <a:t>По роду своей деятельности юристы призваны обеспечивать права и законные интересы граждан, а представители СМИ – право граждан на получение информации. Юристам следует понимать особенности деятельности СМИ и учитывать эту специфику в своих взаимоотношениях с ними.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ADBBC5-A3E5-8C43-B1D5-54076426E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2" t="29425" r="21686" b="30115"/>
          <a:stretch/>
        </p:blipFill>
        <p:spPr>
          <a:xfrm>
            <a:off x="11165541" y="5485448"/>
            <a:ext cx="890873" cy="895964"/>
          </a:xfrm>
          <a:prstGeom prst="ellipse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F2EB5D9-89A9-254E-878F-1016D2B913D2}"/>
              </a:ext>
            </a:extLst>
          </p:cNvPr>
          <p:cNvSpPr txBox="1">
            <a:spLocks/>
          </p:cNvSpPr>
          <p:nvPr/>
        </p:nvSpPr>
        <p:spPr>
          <a:xfrm>
            <a:off x="9381049" y="6474984"/>
            <a:ext cx="2738836" cy="469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solidFill>
                  <a:srgbClr val="FBFEF4"/>
                </a:solidFill>
                <a:latin typeface="+mn-lt"/>
              </a:rPr>
              <a:t>НАУЧНО-ОБРАЗОВАТЕЛЬНЫЙ </a:t>
            </a:r>
          </a:p>
          <a:p>
            <a:pPr algn="r"/>
            <a:r>
              <a:rPr lang="ru-RU" sz="1200" b="1" dirty="0">
                <a:solidFill>
                  <a:srgbClr val="FBFEF4"/>
                </a:solidFill>
                <a:latin typeface="+mn-lt"/>
              </a:rPr>
              <a:t>ЦЕНТР</a:t>
            </a:r>
            <a:br>
              <a:rPr lang="ru-RU" sz="1200" b="1" dirty="0">
                <a:solidFill>
                  <a:srgbClr val="FBFEF4"/>
                </a:solidFill>
                <a:latin typeface="+mn-lt"/>
              </a:rPr>
            </a:br>
            <a:endParaRPr lang="ru-RU" sz="1200" b="1" dirty="0">
              <a:solidFill>
                <a:srgbClr val="FBFEF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4203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DEA27-6D08-D941-9225-3660D301E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E5BF759-2818-D743-BB77-E5AA75AB6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0169" y="0"/>
            <a:ext cx="12552169" cy="7060595"/>
          </a:xfr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EF92B39-E83B-B042-B1B1-E51C309A2835}"/>
              </a:ext>
            </a:extLst>
          </p:cNvPr>
          <p:cNvSpPr txBox="1">
            <a:spLocks/>
          </p:cNvSpPr>
          <p:nvPr/>
        </p:nvSpPr>
        <p:spPr>
          <a:xfrm>
            <a:off x="553675" y="2708730"/>
            <a:ext cx="2391994" cy="1687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61B62"/>
                </a:solidFill>
                <a:latin typeface="+mn-lt"/>
              </a:rPr>
              <a:t>Начало работы журнала «ПРИМ», над которым работают студенты, аспиранты различных курсов и специализаций при поддержке преподавателей факультета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154232A-0516-464D-92DE-7F9789A53F3B}"/>
              </a:ext>
            </a:extLst>
          </p:cNvPr>
          <p:cNvSpPr txBox="1">
            <a:spLocks/>
          </p:cNvSpPr>
          <p:nvPr/>
        </p:nvSpPr>
        <p:spPr>
          <a:xfrm>
            <a:off x="838200" y="1027906"/>
            <a:ext cx="1155826" cy="378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solidFill>
                  <a:srgbClr val="061B62"/>
                </a:solidFill>
                <a:latin typeface="+mn-lt"/>
              </a:rPr>
              <a:t>2011 год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B6A077B5-5B38-1A45-B5E5-8AD5863738C2}"/>
              </a:ext>
            </a:extLst>
          </p:cNvPr>
          <p:cNvSpPr txBox="1">
            <a:spLocks/>
          </p:cNvSpPr>
          <p:nvPr/>
        </p:nvSpPr>
        <p:spPr>
          <a:xfrm>
            <a:off x="3712935" y="1046819"/>
            <a:ext cx="1155826" cy="378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solidFill>
                  <a:srgbClr val="061B62"/>
                </a:solidFill>
                <a:latin typeface="+mn-lt"/>
              </a:rPr>
              <a:t>2018 год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2830202-37F4-5840-A5A4-D8A9B59EF18E}"/>
              </a:ext>
            </a:extLst>
          </p:cNvPr>
          <p:cNvSpPr txBox="1">
            <a:spLocks/>
          </p:cNvSpPr>
          <p:nvPr/>
        </p:nvSpPr>
        <p:spPr>
          <a:xfrm>
            <a:off x="6587670" y="1027906"/>
            <a:ext cx="1155826" cy="378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solidFill>
                  <a:srgbClr val="061B62"/>
                </a:solidFill>
                <a:latin typeface="+mn-lt"/>
              </a:rPr>
              <a:t>2019 год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2B70D13-4E27-1147-A034-4751AF62B616}"/>
              </a:ext>
            </a:extLst>
          </p:cNvPr>
          <p:cNvSpPr txBox="1">
            <a:spLocks/>
          </p:cNvSpPr>
          <p:nvPr/>
        </p:nvSpPr>
        <p:spPr>
          <a:xfrm>
            <a:off x="9467505" y="1027906"/>
            <a:ext cx="1155826" cy="378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solidFill>
                  <a:srgbClr val="061B62"/>
                </a:solidFill>
                <a:latin typeface="+mn-lt"/>
              </a:rPr>
              <a:t>2020 год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5D506F48-1D5C-F249-90CD-C8DF5DD21ABA}"/>
              </a:ext>
            </a:extLst>
          </p:cNvPr>
          <p:cNvSpPr txBox="1">
            <a:spLocks/>
          </p:cNvSpPr>
          <p:nvPr/>
        </p:nvSpPr>
        <p:spPr>
          <a:xfrm>
            <a:off x="3499343" y="2334096"/>
            <a:ext cx="2678713" cy="233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61B62"/>
                </a:solidFill>
                <a:latin typeface="+mn-lt"/>
              </a:rPr>
              <a:t>Ассоциация юристов России и Союз журналистов России подписали соглашение о сотрудничестве, в которое входили оперативная правовая помощь и информационная поддержка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8C49CF0E-693B-524F-BD39-6B168F30B0F7}"/>
              </a:ext>
            </a:extLst>
          </p:cNvPr>
          <p:cNvSpPr txBox="1">
            <a:spLocks/>
          </p:cNvSpPr>
          <p:nvPr/>
        </p:nvSpPr>
        <p:spPr>
          <a:xfrm>
            <a:off x="6374078" y="2310776"/>
            <a:ext cx="2883065" cy="2483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61B62"/>
                </a:solidFill>
                <a:latin typeface="+mn-lt"/>
              </a:rPr>
              <a:t>Соглашение о сотрудничестве между Юридическим факультетом и факультетом журналистики МГУ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61B62"/>
                </a:solidFill>
                <a:latin typeface="+mn-lt"/>
              </a:rPr>
              <a:t>Программа </a:t>
            </a:r>
            <a:r>
              <a:rPr lang="ru-RU" sz="1400" b="1" dirty="0" err="1">
                <a:solidFill>
                  <a:srgbClr val="061B62"/>
                </a:solidFill>
                <a:latin typeface="+mn-lt"/>
              </a:rPr>
              <a:t>доп.проф.образования</a:t>
            </a:r>
            <a:r>
              <a:rPr lang="ru-RU" sz="1400" b="1" dirty="0">
                <a:solidFill>
                  <a:srgbClr val="061B62"/>
                </a:solidFill>
                <a:latin typeface="+mn-lt"/>
              </a:rPr>
              <a:t> «Основы взаимодействия юриста со СМИ и общественностью»</a:t>
            </a: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D24910C5-7137-BF45-961A-70CD6C989CFC}"/>
              </a:ext>
            </a:extLst>
          </p:cNvPr>
          <p:cNvSpPr txBox="1">
            <a:spLocks/>
          </p:cNvSpPr>
          <p:nvPr/>
        </p:nvSpPr>
        <p:spPr>
          <a:xfrm>
            <a:off x="9308935" y="2373840"/>
            <a:ext cx="2747479" cy="1143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61B62"/>
                </a:solidFill>
                <a:latin typeface="+mn-lt"/>
              </a:rPr>
              <a:t>С</a:t>
            </a:r>
            <a:r>
              <a:rPr lang="en-US" sz="1400" b="1" dirty="0" err="1">
                <a:solidFill>
                  <a:srgbClr val="061B62"/>
                </a:solidFill>
                <a:latin typeface="+mn-lt"/>
              </a:rPr>
              <a:t>о</a:t>
            </a:r>
            <a:r>
              <a:rPr lang="ru-RU" sz="1400" b="1" dirty="0">
                <a:solidFill>
                  <a:srgbClr val="061B62"/>
                </a:solidFill>
                <a:latin typeface="+mn-lt"/>
              </a:rPr>
              <a:t>здание НОЦ «Право и СМИ» (18 сентября 2020 г.) 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4677394C-45D5-D245-A5A5-E3C521C86793}"/>
              </a:ext>
            </a:extLst>
          </p:cNvPr>
          <p:cNvSpPr txBox="1">
            <a:spLocks/>
          </p:cNvSpPr>
          <p:nvPr/>
        </p:nvSpPr>
        <p:spPr>
          <a:xfrm>
            <a:off x="553675" y="5174084"/>
            <a:ext cx="9461655" cy="1542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FBFEF4"/>
                </a:solidFill>
                <a:latin typeface="+mn-lt"/>
              </a:rPr>
              <a:t>Публикационная активность преподавателей Юридического факультета в СМИ является одним из критериев эффективности деятельности факультета как структурного подразделения МГУ.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00DA5B7-C16F-A246-B563-FE1F3CBBC0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2" t="29425" r="21686" b="30115"/>
          <a:stretch/>
        </p:blipFill>
        <p:spPr>
          <a:xfrm>
            <a:off x="11165541" y="5485448"/>
            <a:ext cx="890873" cy="895964"/>
          </a:xfrm>
          <a:prstGeom prst="ellipse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59CC76E2-7F63-6542-883A-5B4762C78233}"/>
              </a:ext>
            </a:extLst>
          </p:cNvPr>
          <p:cNvSpPr txBox="1">
            <a:spLocks/>
          </p:cNvSpPr>
          <p:nvPr/>
        </p:nvSpPr>
        <p:spPr>
          <a:xfrm>
            <a:off x="9381049" y="6474984"/>
            <a:ext cx="2738836" cy="469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solidFill>
                  <a:srgbClr val="FBFEF4"/>
                </a:solidFill>
                <a:latin typeface="+mn-lt"/>
              </a:rPr>
              <a:t>НАУЧНО-ОБРАЗОВАТЕЛЬНЫЙ </a:t>
            </a:r>
          </a:p>
          <a:p>
            <a:pPr algn="r"/>
            <a:r>
              <a:rPr lang="ru-RU" sz="1200" b="1" dirty="0">
                <a:solidFill>
                  <a:srgbClr val="FBFEF4"/>
                </a:solidFill>
                <a:latin typeface="+mn-lt"/>
              </a:rPr>
              <a:t>ЦЕНТР</a:t>
            </a:r>
            <a:br>
              <a:rPr lang="ru-RU" sz="1200" b="1" dirty="0">
                <a:solidFill>
                  <a:srgbClr val="FBFEF4"/>
                </a:solidFill>
                <a:latin typeface="+mn-lt"/>
              </a:rPr>
            </a:br>
            <a:endParaRPr lang="ru-RU" sz="1200" b="1" dirty="0">
              <a:solidFill>
                <a:srgbClr val="FBFEF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8013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75D895-80D2-BA4E-8DF6-D6EA8CE1E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6395" y="-211667"/>
            <a:ext cx="12767195" cy="7181547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54277-E734-1243-9A59-01BF18145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25" y="365672"/>
            <a:ext cx="7488485" cy="1325563"/>
          </a:xfrm>
        </p:spPr>
        <p:txBody>
          <a:bodyPr/>
          <a:lstStyle/>
          <a:p>
            <a:r>
              <a:rPr lang="ru-RU" b="1" dirty="0">
                <a:solidFill>
                  <a:srgbClr val="061B62"/>
                </a:solidFill>
                <a:latin typeface="+mn-lt"/>
              </a:rPr>
              <a:t>ОСНОВНЫЕ ЦЕЛИ НОЦА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E59A25-D563-F543-8A2E-873E6A5F5858}"/>
              </a:ext>
            </a:extLst>
          </p:cNvPr>
          <p:cNvSpPr/>
          <p:nvPr/>
        </p:nvSpPr>
        <p:spPr>
          <a:xfrm>
            <a:off x="5907580" y="2607069"/>
            <a:ext cx="4250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61B62"/>
                </a:solidFill>
                <a:ea typeface="Calibri" panose="020F0502020204030204" pitchFamily="34" charset="0"/>
              </a:rPr>
              <a:t>Осуществление научно-</a:t>
            </a:r>
          </a:p>
          <a:p>
            <a:r>
              <a:rPr lang="ru-RU" sz="2000" b="1" dirty="0">
                <a:solidFill>
                  <a:srgbClr val="061B62"/>
                </a:solidFill>
                <a:ea typeface="Calibri" panose="020F0502020204030204" pitchFamily="34" charset="0"/>
              </a:rPr>
              <a:t>исследовательской, инновационной </a:t>
            </a:r>
          </a:p>
          <a:p>
            <a:r>
              <a:rPr lang="ru-RU" sz="2000" b="1" dirty="0">
                <a:solidFill>
                  <a:srgbClr val="061B62"/>
                </a:solidFill>
                <a:ea typeface="Calibri" panose="020F0502020204030204" pitchFamily="34" charset="0"/>
              </a:rPr>
              <a:t>и образовательной деятельности</a:t>
            </a:r>
            <a:r>
              <a:rPr lang="ru-RU" sz="2000" b="1" dirty="0">
                <a:solidFill>
                  <a:srgbClr val="061B62"/>
                </a:solidFill>
                <a:effectLst/>
              </a:rPr>
              <a:t> </a:t>
            </a:r>
            <a:endParaRPr lang="ru-RU" sz="2000" b="1" dirty="0">
              <a:solidFill>
                <a:srgbClr val="061B62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9894E8-A710-404E-9201-A981558F8151}"/>
              </a:ext>
            </a:extLst>
          </p:cNvPr>
          <p:cNvSpPr/>
          <p:nvPr/>
        </p:nvSpPr>
        <p:spPr>
          <a:xfrm>
            <a:off x="613719" y="2607068"/>
            <a:ext cx="27786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61B62"/>
                </a:solidFill>
                <a:ea typeface="Calibri" panose="020F0502020204030204" pitchFamily="34" charset="0"/>
              </a:rPr>
              <a:t>Оптимизация научных </a:t>
            </a:r>
          </a:p>
          <a:p>
            <a:r>
              <a:rPr lang="ru-RU" sz="2000" b="1" dirty="0">
                <a:solidFill>
                  <a:srgbClr val="061B62"/>
                </a:solidFill>
                <a:ea typeface="Calibri" panose="020F0502020204030204" pitchFamily="34" charset="0"/>
              </a:rPr>
              <a:t>исследований в сфере </a:t>
            </a:r>
          </a:p>
          <a:p>
            <a:r>
              <a:rPr lang="ru-RU" sz="2000" b="1" dirty="0" err="1">
                <a:solidFill>
                  <a:srgbClr val="061B62"/>
                </a:solidFill>
                <a:ea typeface="Calibri" panose="020F0502020204030204" pitchFamily="34" charset="0"/>
              </a:rPr>
              <a:t>медиарегулирования</a:t>
            </a:r>
            <a:r>
              <a:rPr lang="ru-RU" sz="2000" b="1" dirty="0">
                <a:solidFill>
                  <a:srgbClr val="061B62"/>
                </a:solidFill>
                <a:effectLst/>
              </a:rPr>
              <a:t> </a:t>
            </a:r>
            <a:endParaRPr lang="ru-RU" sz="2000" b="1" dirty="0">
              <a:solidFill>
                <a:srgbClr val="061B62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8F7D43B-7761-9C4F-B935-60F77AE87C3A}"/>
              </a:ext>
            </a:extLst>
          </p:cNvPr>
          <p:cNvSpPr/>
          <p:nvPr/>
        </p:nvSpPr>
        <p:spPr>
          <a:xfrm>
            <a:off x="613719" y="4825059"/>
            <a:ext cx="432374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61B62"/>
                </a:solidFill>
                <a:ea typeface="Calibri" panose="020F0502020204030204" pitchFamily="34" charset="0"/>
              </a:rPr>
              <a:t>Подготовка специалистов </a:t>
            </a:r>
          </a:p>
          <a:p>
            <a:r>
              <a:rPr lang="ru-RU" sz="2000" b="1" dirty="0">
                <a:solidFill>
                  <a:srgbClr val="061B62"/>
                </a:solidFill>
                <a:ea typeface="Calibri" panose="020F0502020204030204" pitchFamily="34" charset="0"/>
              </a:rPr>
              <a:t>и привлечение кадров к развитию </a:t>
            </a:r>
          </a:p>
          <a:p>
            <a:r>
              <a:rPr lang="ru-RU" sz="2000" b="1" dirty="0">
                <a:solidFill>
                  <a:srgbClr val="061B62"/>
                </a:solidFill>
                <a:ea typeface="Calibri" panose="020F0502020204030204" pitchFamily="34" charset="0"/>
              </a:rPr>
              <a:t>науки и проведению исследований </a:t>
            </a:r>
          </a:p>
          <a:p>
            <a:r>
              <a:rPr lang="ru-RU" sz="2000" b="1" dirty="0">
                <a:solidFill>
                  <a:srgbClr val="061B62"/>
                </a:solidFill>
                <a:ea typeface="Calibri" panose="020F0502020204030204" pitchFamily="34" charset="0"/>
              </a:rPr>
              <a:t>в сфере </a:t>
            </a:r>
            <a:r>
              <a:rPr lang="ru-RU" sz="2000" b="1" dirty="0" err="1">
                <a:solidFill>
                  <a:srgbClr val="061B62"/>
                </a:solidFill>
                <a:ea typeface="Calibri" panose="020F0502020204030204" pitchFamily="34" charset="0"/>
              </a:rPr>
              <a:t>медиарегулирования</a:t>
            </a:r>
            <a:endParaRPr lang="ru-RU" sz="2000" b="1" dirty="0">
              <a:solidFill>
                <a:srgbClr val="061B62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AFD815-7BC1-764C-96C7-5F1A223C80BD}"/>
              </a:ext>
            </a:extLst>
          </p:cNvPr>
          <p:cNvSpPr/>
          <p:nvPr/>
        </p:nvSpPr>
        <p:spPr>
          <a:xfrm>
            <a:off x="5907580" y="5027002"/>
            <a:ext cx="42079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61B62"/>
                </a:solidFill>
                <a:ea typeface="Calibri" panose="020F0502020204030204" pitchFamily="34" charset="0"/>
              </a:rPr>
              <a:t>Организация межвузовской </a:t>
            </a:r>
          </a:p>
          <a:p>
            <a:r>
              <a:rPr lang="ru-RU" sz="2000" b="1" dirty="0">
                <a:solidFill>
                  <a:srgbClr val="061B62"/>
                </a:solidFill>
                <a:ea typeface="Calibri" panose="020F0502020204030204" pitchFamily="34" charset="0"/>
              </a:rPr>
              <a:t>и междисциплинарной интеграции</a:t>
            </a:r>
            <a:r>
              <a:rPr lang="ru-RU" sz="2000" b="1" dirty="0">
                <a:solidFill>
                  <a:srgbClr val="061B62"/>
                </a:solidFill>
                <a:effectLst/>
              </a:rPr>
              <a:t> </a:t>
            </a:r>
            <a:endParaRPr lang="ru-RU" sz="2000" b="1" dirty="0">
              <a:solidFill>
                <a:srgbClr val="061B62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D1F220F-5554-AB43-A578-D8A47D594568}"/>
              </a:ext>
            </a:extLst>
          </p:cNvPr>
          <p:cNvSpPr txBox="1">
            <a:spLocks/>
          </p:cNvSpPr>
          <p:nvPr/>
        </p:nvSpPr>
        <p:spPr>
          <a:xfrm rot="5400000">
            <a:off x="7645744" y="4056445"/>
            <a:ext cx="78750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BFEF4"/>
                </a:solidFill>
                <a:latin typeface="+mn-lt"/>
              </a:rPr>
              <a:t>ДЛЯ ЧЕГО БЫЛ СОЗДАН ЦЕНТР</a:t>
            </a:r>
          </a:p>
        </p:txBody>
      </p:sp>
    </p:spTree>
    <p:extLst>
      <p:ext uri="{BB962C8B-B14F-4D97-AF65-F5344CB8AC3E}">
        <p14:creationId xmlns:p14="http://schemas.microsoft.com/office/powerpoint/2010/main" val="316580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E06011-7C57-EF43-A92D-7E9022541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17313" y="-151191"/>
            <a:ext cx="12847832" cy="7226905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FEB7B-2EDF-7A44-A6A5-B603D4F08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88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061B62"/>
                </a:solidFill>
                <a:latin typeface="+mn-lt"/>
              </a:rPr>
              <a:t>АКТУАЛЬНОСТЬ НОЦА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9AF177E-9F73-E647-AE74-E060943A7932}"/>
              </a:ext>
            </a:extLst>
          </p:cNvPr>
          <p:cNvSpPr/>
          <p:nvPr/>
        </p:nvSpPr>
        <p:spPr>
          <a:xfrm>
            <a:off x="6296477" y="3501767"/>
            <a:ext cx="227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BFEF4"/>
                </a:solidFill>
              </a:rPr>
              <a:t>Пробел в юридической учебной литературе, который касается  правового регулирования деятельности СМИ. Исследования Центра призваны восполнить данную неточность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57FBC7-9A5C-194A-A2C1-A62702C87EDD}"/>
              </a:ext>
            </a:extLst>
          </p:cNvPr>
          <p:cNvSpPr txBox="1"/>
          <p:nvPr/>
        </p:nvSpPr>
        <p:spPr>
          <a:xfrm>
            <a:off x="3313304" y="3426172"/>
            <a:ext cx="24314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BFEF4"/>
                </a:solidFill>
              </a:rPr>
              <a:t>Необходимость правового просвещения и воспитания, распространения правовых знаний среди населения, которое способствует росту их правовой культуры, уважительного отношения к праву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324F37-40BF-284C-8908-7AE65603E732}"/>
              </a:ext>
            </a:extLst>
          </p:cNvPr>
          <p:cNvSpPr txBox="1"/>
          <p:nvPr/>
        </p:nvSpPr>
        <p:spPr>
          <a:xfrm>
            <a:off x="9037119" y="3486532"/>
            <a:ext cx="24314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BFEF4"/>
                </a:solidFill>
              </a:rPr>
              <a:t>Ожидающееся реформирование Закона «О СМИ» актуализирует вопросы правового анализа, а также теоретических и практико-ориентированных исследований </a:t>
            </a:r>
            <a:r>
              <a:rPr lang="ru-RU" sz="1600" b="1" dirty="0" err="1">
                <a:solidFill>
                  <a:srgbClr val="FBFEF4"/>
                </a:solidFill>
              </a:rPr>
              <a:t>медиарегулирования</a:t>
            </a:r>
            <a:endParaRPr lang="ru-RU" sz="1600" b="1" dirty="0">
              <a:solidFill>
                <a:srgbClr val="FBFEF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B4CC06-37CC-2B4D-953D-534FC7FFCDBE}"/>
              </a:ext>
            </a:extLst>
          </p:cNvPr>
          <p:cNvSpPr txBox="1"/>
          <p:nvPr/>
        </p:nvSpPr>
        <p:spPr>
          <a:xfrm>
            <a:off x="459894" y="3501767"/>
            <a:ext cx="2533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BFEF4"/>
                </a:solidFill>
              </a:rPr>
              <a:t>Необходимость получения знаний, которые должны помочь в деловом общении юристов со СМИ, общественностью, коллегами с целью </a:t>
            </a:r>
            <a:r>
              <a:rPr lang="ru-RU" sz="1600" b="1" dirty="0" err="1">
                <a:solidFill>
                  <a:srgbClr val="FBFEF4"/>
                </a:solidFill>
              </a:rPr>
              <a:t>избежгания</a:t>
            </a:r>
            <a:r>
              <a:rPr lang="ru-RU" sz="1600" b="1" dirty="0">
                <a:solidFill>
                  <a:srgbClr val="FBFEF4"/>
                </a:solidFill>
              </a:rPr>
              <a:t> конфликтов и угрозы стать объектом дезинформации и пр.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54748E-EA8D-8B46-B010-EF5C861662EC}"/>
              </a:ext>
            </a:extLst>
          </p:cNvPr>
          <p:cNvSpPr txBox="1"/>
          <p:nvPr/>
        </p:nvSpPr>
        <p:spPr>
          <a:xfrm>
            <a:off x="6464425" y="3056840"/>
            <a:ext cx="184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84AFFC"/>
                </a:solidFill>
              </a:rPr>
              <a:t>ПРОБЕЛЫ В НПА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BB7568-7342-C543-9E26-92B6E260BF8F}"/>
              </a:ext>
            </a:extLst>
          </p:cNvPr>
          <p:cNvSpPr txBox="1"/>
          <p:nvPr/>
        </p:nvSpPr>
        <p:spPr>
          <a:xfrm>
            <a:off x="9204801" y="3052625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84AFFC"/>
                </a:solidFill>
              </a:rPr>
              <a:t>ИЗМЕНЕНИЯ НПА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4259F9-B537-5448-A0CA-0179F9C69E6C}"/>
              </a:ext>
            </a:extLst>
          </p:cNvPr>
          <p:cNvSpPr txBox="1"/>
          <p:nvPr/>
        </p:nvSpPr>
        <p:spPr>
          <a:xfrm>
            <a:off x="3675280" y="3005614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84AFFC"/>
                </a:solidFill>
              </a:rPr>
              <a:t>ПРОСВЕЩЕНИЕ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FCB583-5BFC-EE46-9930-F129BBD60D25}"/>
              </a:ext>
            </a:extLst>
          </p:cNvPr>
          <p:cNvSpPr txBox="1"/>
          <p:nvPr/>
        </p:nvSpPr>
        <p:spPr>
          <a:xfrm>
            <a:off x="447923" y="2986901"/>
            <a:ext cx="230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84AFFC"/>
                </a:solidFill>
              </a:rPr>
              <a:t>ПОЛУЧЕНИЕ ЗНАНИЙ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5251A97-DB9E-F542-BDC8-5B7E13F0A4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52" t="29425" r="21686" b="30115"/>
          <a:stretch/>
        </p:blipFill>
        <p:spPr>
          <a:xfrm>
            <a:off x="11244942" y="5555189"/>
            <a:ext cx="846219" cy="851055"/>
          </a:xfrm>
          <a:prstGeom prst="ellipse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C251C064-7E22-4D40-8787-FF4C15BC3042}"/>
              </a:ext>
            </a:extLst>
          </p:cNvPr>
          <p:cNvSpPr txBox="1">
            <a:spLocks/>
          </p:cNvSpPr>
          <p:nvPr/>
        </p:nvSpPr>
        <p:spPr>
          <a:xfrm>
            <a:off x="9452160" y="6475792"/>
            <a:ext cx="2738836" cy="469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solidFill>
                  <a:srgbClr val="FBFEF4"/>
                </a:solidFill>
                <a:latin typeface="+mn-lt"/>
              </a:rPr>
              <a:t>НАУЧНО-ОБРАЗОВАТЕЛЬНЫЙ </a:t>
            </a:r>
          </a:p>
          <a:p>
            <a:pPr algn="r"/>
            <a:r>
              <a:rPr lang="ru-RU" sz="1200" b="1" dirty="0">
                <a:solidFill>
                  <a:srgbClr val="FBFEF4"/>
                </a:solidFill>
                <a:latin typeface="+mn-lt"/>
              </a:rPr>
              <a:t>ЦЕНТР</a:t>
            </a:r>
            <a:br>
              <a:rPr lang="ru-RU" sz="1200" b="1" dirty="0">
                <a:solidFill>
                  <a:srgbClr val="FBFEF4"/>
                </a:solidFill>
                <a:latin typeface="+mn-lt"/>
              </a:rPr>
            </a:br>
            <a:endParaRPr lang="ru-RU" sz="1200" b="1" dirty="0">
              <a:solidFill>
                <a:srgbClr val="FBFEF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1025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D0005AD-B8A3-3D45-B100-29ADD7130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1905" y="-135561"/>
            <a:ext cx="12679441" cy="710544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09BF0-9408-4D4F-9906-467926975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61B62"/>
                </a:solidFill>
                <a:latin typeface="+mn-lt"/>
              </a:rPr>
              <a:t>ДЕЯТЕЛЬНОСТЬ ЦЕНТРА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A2F90-75AF-E249-A4AE-B5EB3A7AB9A1}"/>
              </a:ext>
            </a:extLst>
          </p:cNvPr>
          <p:cNvSpPr txBox="1"/>
          <p:nvPr/>
        </p:nvSpPr>
        <p:spPr>
          <a:xfrm>
            <a:off x="2273300" y="2721114"/>
            <a:ext cx="179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61B62"/>
                </a:solidFill>
              </a:rPr>
              <a:t>Сбор научных </a:t>
            </a:r>
          </a:p>
          <a:p>
            <a:r>
              <a:rPr lang="ru-RU" sz="2000" b="1" dirty="0">
                <a:solidFill>
                  <a:srgbClr val="061B62"/>
                </a:solidFill>
              </a:rPr>
              <a:t>достижений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80395-0F8D-6B44-80E9-3093841E7D4C}"/>
              </a:ext>
            </a:extLst>
          </p:cNvPr>
          <p:cNvSpPr txBox="1"/>
          <p:nvPr/>
        </p:nvSpPr>
        <p:spPr>
          <a:xfrm>
            <a:off x="2273300" y="5054600"/>
            <a:ext cx="2690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61B62"/>
                </a:solidFill>
              </a:rPr>
              <a:t>Оказание правовой </a:t>
            </a:r>
          </a:p>
          <a:p>
            <a:r>
              <a:rPr lang="ru-RU" sz="2000" b="1" dirty="0">
                <a:solidFill>
                  <a:srgbClr val="061B62"/>
                </a:solidFill>
              </a:rPr>
              <a:t>помощи журналистам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5F20E8-C5A4-7F4D-9D51-609BD96A971E}"/>
              </a:ext>
            </a:extLst>
          </p:cNvPr>
          <p:cNvSpPr txBox="1"/>
          <p:nvPr/>
        </p:nvSpPr>
        <p:spPr>
          <a:xfrm>
            <a:off x="7124700" y="2736572"/>
            <a:ext cx="3011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61B62"/>
                </a:solidFill>
              </a:rPr>
              <a:t>Разрешение конфликтов </a:t>
            </a:r>
          </a:p>
          <a:p>
            <a:r>
              <a:rPr lang="ru-RU" sz="2000" b="1" dirty="0">
                <a:solidFill>
                  <a:srgbClr val="061B62"/>
                </a:solidFill>
              </a:rPr>
              <a:t>в СМИ и Интернете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35A6-6A27-0D49-A5BB-85D5B56C8D4B}"/>
              </a:ext>
            </a:extLst>
          </p:cNvPr>
          <p:cNvSpPr txBox="1"/>
          <p:nvPr/>
        </p:nvSpPr>
        <p:spPr>
          <a:xfrm>
            <a:off x="7124700" y="5054600"/>
            <a:ext cx="3072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61B62"/>
                </a:solidFill>
              </a:rPr>
              <a:t>Выработка предложений </a:t>
            </a:r>
          </a:p>
          <a:p>
            <a:r>
              <a:rPr lang="ru-RU" sz="2000" b="1" dirty="0">
                <a:solidFill>
                  <a:srgbClr val="061B62"/>
                </a:solidFill>
              </a:rPr>
              <a:t>и заключений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9A97EA-2280-7E41-ABE6-5FC6CE828A5D}"/>
              </a:ext>
            </a:extLst>
          </p:cNvPr>
          <p:cNvSpPr txBox="1"/>
          <p:nvPr/>
        </p:nvSpPr>
        <p:spPr>
          <a:xfrm rot="5400000">
            <a:off x="9449528" y="3273439"/>
            <a:ext cx="4393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BFEF4"/>
                </a:solidFill>
              </a:rPr>
              <a:t>ЧЕМ ЗАНИМАЕТСЯ НОЦ</a:t>
            </a:r>
          </a:p>
        </p:txBody>
      </p:sp>
    </p:spTree>
    <p:extLst>
      <p:ext uri="{BB962C8B-B14F-4D97-AF65-F5344CB8AC3E}">
        <p14:creationId xmlns:p14="http://schemas.microsoft.com/office/powerpoint/2010/main" val="3264070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2D28E-33DF-4849-A08C-3DA963822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Сотрудничество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5DBEE2-4FCC-014B-A912-FDD85C682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8149" y="-105833"/>
            <a:ext cx="12533707" cy="705021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0C030E-F8FE-D449-8A20-044B75755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63" r="12935"/>
          <a:stretch/>
        </p:blipFill>
        <p:spPr>
          <a:xfrm>
            <a:off x="5996654" y="674482"/>
            <a:ext cx="2690447" cy="35539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F9102E-02A0-964A-BC17-F1307AF2F7EC}"/>
              </a:ext>
            </a:extLst>
          </p:cNvPr>
          <p:cNvSpPr txBox="1"/>
          <p:nvPr/>
        </p:nvSpPr>
        <p:spPr>
          <a:xfrm rot="16200000">
            <a:off x="-1288273" y="2805315"/>
            <a:ext cx="4987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061B62"/>
                </a:solidFill>
              </a:rPr>
              <a:t>СОТРУДНИЧЕСТВО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03567BC-9121-3943-ADE4-A201C1F0D318}"/>
              </a:ext>
            </a:extLst>
          </p:cNvPr>
          <p:cNvGrpSpPr/>
          <p:nvPr/>
        </p:nvGrpSpPr>
        <p:grpSpPr>
          <a:xfrm>
            <a:off x="3088742" y="674482"/>
            <a:ext cx="2644401" cy="3553978"/>
            <a:chOff x="10918908" y="674482"/>
            <a:chExt cx="2581389" cy="3484953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0DBCCE7-EB7F-DA43-8E8E-8E0701C4218D}"/>
                </a:ext>
              </a:extLst>
            </p:cNvPr>
            <p:cNvSpPr/>
            <p:nvPr/>
          </p:nvSpPr>
          <p:spPr>
            <a:xfrm>
              <a:off x="10918908" y="674482"/>
              <a:ext cx="2581389" cy="3484953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CBD6F49-2625-1B48-873B-0241E6A6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3417" y="1104054"/>
              <a:ext cx="2551478" cy="2493644"/>
            </a:xfrm>
            <a:prstGeom prst="rect">
              <a:avLst/>
            </a:prstGeom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F33A893-B4C9-7E45-8077-8C456F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52" t="29425" r="21686" b="30115"/>
          <a:stretch/>
        </p:blipFill>
        <p:spPr>
          <a:xfrm>
            <a:off x="11165541" y="5485448"/>
            <a:ext cx="890873" cy="895964"/>
          </a:xfrm>
          <a:prstGeom prst="ellipse">
            <a:avLst/>
          </a:prstGeo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AACBA118-C705-7B48-8D32-C253AC617647}"/>
              </a:ext>
            </a:extLst>
          </p:cNvPr>
          <p:cNvSpPr txBox="1">
            <a:spLocks/>
          </p:cNvSpPr>
          <p:nvPr/>
        </p:nvSpPr>
        <p:spPr>
          <a:xfrm>
            <a:off x="9381049" y="6474984"/>
            <a:ext cx="2738836" cy="469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solidFill>
                  <a:srgbClr val="FFFFFF"/>
                </a:solidFill>
                <a:latin typeface="+mn-lt"/>
              </a:rPr>
              <a:t>НАУЧНО-ОБРАЗОВАТЕЛЬНЫЙ </a:t>
            </a:r>
          </a:p>
          <a:p>
            <a:pPr algn="r"/>
            <a:r>
              <a:rPr lang="ru-RU" sz="1200" b="1" dirty="0">
                <a:solidFill>
                  <a:srgbClr val="FFFFFF"/>
                </a:solidFill>
                <a:latin typeface="+mn-lt"/>
              </a:rPr>
              <a:t>ЦЕНТР</a:t>
            </a:r>
            <a:br>
              <a:rPr lang="ru-RU" sz="1200" b="1" dirty="0">
                <a:solidFill>
                  <a:srgbClr val="FFFFFF"/>
                </a:solidFill>
                <a:latin typeface="+mn-lt"/>
              </a:rPr>
            </a:br>
            <a:endParaRPr lang="ru-RU" sz="12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4B95E0-C1C3-7948-B339-E52083D3DC38}"/>
              </a:ext>
            </a:extLst>
          </p:cNvPr>
          <p:cNvSpPr txBox="1"/>
          <p:nvPr/>
        </p:nvSpPr>
        <p:spPr>
          <a:xfrm>
            <a:off x="5996310" y="4537817"/>
            <a:ext cx="2510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61B62"/>
                </a:solidFill>
              </a:rPr>
              <a:t>Образовательный проект </a:t>
            </a:r>
          </a:p>
          <a:p>
            <a:pPr algn="ctr"/>
            <a:r>
              <a:rPr lang="en-US" sz="1600" b="1" dirty="0">
                <a:solidFill>
                  <a:srgbClr val="061B62"/>
                </a:solidFill>
              </a:rPr>
              <a:t>Masters' school</a:t>
            </a:r>
            <a:endParaRPr lang="ru-RU" sz="1600" b="1" dirty="0">
              <a:solidFill>
                <a:srgbClr val="061B62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C97C6DF-76C7-B14C-B911-8D819B29FA7A}"/>
              </a:ext>
            </a:extLst>
          </p:cNvPr>
          <p:cNvSpPr/>
          <p:nvPr/>
        </p:nvSpPr>
        <p:spPr>
          <a:xfrm>
            <a:off x="3020922" y="4537817"/>
            <a:ext cx="27996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0" u="none" strike="noStrike" dirty="0">
                <a:solidFill>
                  <a:srgbClr val="061B62"/>
                </a:solidFill>
                <a:effectLst/>
              </a:rPr>
              <a:t>Факультет журналистики МГУ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D4C370-304C-6B46-AE1F-B7F403139C21}"/>
              </a:ext>
            </a:extLst>
          </p:cNvPr>
          <p:cNvSpPr txBox="1"/>
          <p:nvPr/>
        </p:nvSpPr>
        <p:spPr>
          <a:xfrm>
            <a:off x="9275539" y="4686287"/>
            <a:ext cx="1719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61B62"/>
                </a:solidFill>
              </a:rPr>
              <a:t>И это еще не всё!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083301-0A56-264F-AF5D-4A9FC4ACF9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16" t="740" r="20436" b="-1"/>
          <a:stretch/>
        </p:blipFill>
        <p:spPr>
          <a:xfrm>
            <a:off x="8789911" y="696392"/>
            <a:ext cx="2690447" cy="352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44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C238163-C721-7342-8D53-9E0514529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2381" y="-59531"/>
            <a:ext cx="12494381" cy="70280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7DC6B2-1BC6-7E4D-87EC-9EC4B3766D35}"/>
              </a:ext>
            </a:extLst>
          </p:cNvPr>
          <p:cNvSpPr txBox="1"/>
          <p:nvPr/>
        </p:nvSpPr>
        <p:spPr>
          <a:xfrm>
            <a:off x="281028" y="447048"/>
            <a:ext cx="36118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61B62"/>
                </a:solidFill>
              </a:rPr>
              <a:t>НАШИ </a:t>
            </a:r>
            <a:br>
              <a:rPr lang="ru-RU" sz="4000" b="1" dirty="0">
                <a:solidFill>
                  <a:srgbClr val="061B62"/>
                </a:solidFill>
              </a:rPr>
            </a:br>
            <a:r>
              <a:rPr lang="ru-RU" sz="4000" b="1" dirty="0">
                <a:solidFill>
                  <a:srgbClr val="061B62"/>
                </a:solidFill>
              </a:rPr>
              <a:t>МЕРОПРИЯТИЯ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9B3A38-9AD0-7B4E-9070-41AEC66DB788}"/>
              </a:ext>
            </a:extLst>
          </p:cNvPr>
          <p:cNvSpPr txBox="1"/>
          <p:nvPr/>
        </p:nvSpPr>
        <p:spPr>
          <a:xfrm>
            <a:off x="5169876" y="4696680"/>
            <a:ext cx="6699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BFEF4"/>
                </a:solidFill>
              </a:rPr>
              <a:t>Международная научная конференция студентов, аспирантов и молодых ученых «Ломоносов»: Подсекция «Право и СМИ».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5D7E73-371C-014A-83D3-3C7A016DE2AD}"/>
              </a:ext>
            </a:extLst>
          </p:cNvPr>
          <p:cNvSpPr txBox="1"/>
          <p:nvPr/>
        </p:nvSpPr>
        <p:spPr>
          <a:xfrm>
            <a:off x="5137637" y="919659"/>
            <a:ext cx="6635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BFEF4"/>
                </a:solidFill>
              </a:rPr>
              <a:t>Постоянные круглые столы, мастер-классы и лекции от представителей юридического и журналистского сообществ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99D73F-6714-D743-9F57-3020F5FC7809}"/>
              </a:ext>
            </a:extLst>
          </p:cNvPr>
          <p:cNvSpPr txBox="1"/>
          <p:nvPr/>
        </p:nvSpPr>
        <p:spPr>
          <a:xfrm>
            <a:off x="5137637" y="2828835"/>
            <a:ext cx="6860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BFEF4"/>
                </a:solidFill>
              </a:rPr>
              <a:t>Взаимодействие с отечественными и зарубежными журналистами, информирование о событиях на стыке сфер юриспруденции и СМИ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63D296-EA13-BA4D-9DA3-6E1F7318E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2" t="29425" r="21686" b="30115"/>
          <a:stretch/>
        </p:blipFill>
        <p:spPr>
          <a:xfrm>
            <a:off x="11165541" y="5485448"/>
            <a:ext cx="890873" cy="895964"/>
          </a:xfrm>
          <a:prstGeom prst="ellipse">
            <a:avLst/>
          </a:prstGeom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AEF425C1-6F6E-D641-A5FF-0589A639E81A}"/>
              </a:ext>
            </a:extLst>
          </p:cNvPr>
          <p:cNvSpPr txBox="1">
            <a:spLocks/>
          </p:cNvSpPr>
          <p:nvPr/>
        </p:nvSpPr>
        <p:spPr>
          <a:xfrm>
            <a:off x="9381049" y="6474984"/>
            <a:ext cx="2738836" cy="469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solidFill>
                  <a:srgbClr val="FBFEF4"/>
                </a:solidFill>
                <a:latin typeface="+mn-lt"/>
              </a:rPr>
              <a:t>НАУЧНО-ОБРАЗОВАТЕЛЬНЫЙ </a:t>
            </a:r>
          </a:p>
          <a:p>
            <a:pPr algn="r"/>
            <a:r>
              <a:rPr lang="ru-RU" sz="1200" b="1" dirty="0">
                <a:solidFill>
                  <a:srgbClr val="FBFEF4"/>
                </a:solidFill>
                <a:latin typeface="+mn-lt"/>
              </a:rPr>
              <a:t>ЦЕНТР</a:t>
            </a:r>
            <a:br>
              <a:rPr lang="ru-RU" sz="1200" b="1" dirty="0">
                <a:solidFill>
                  <a:srgbClr val="FBFEF4"/>
                </a:solidFill>
                <a:latin typeface="+mn-lt"/>
              </a:rPr>
            </a:br>
            <a:endParaRPr lang="ru-RU" sz="1200" b="1" dirty="0">
              <a:solidFill>
                <a:srgbClr val="FBFEF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681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0CBB654-5EFF-BD4B-B148-0783973A6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833" y="-59531"/>
            <a:ext cx="12297833" cy="6917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4CEECA-FE4C-704C-98D8-F6D3F75B53A7}"/>
              </a:ext>
            </a:extLst>
          </p:cNvPr>
          <p:cNvSpPr txBox="1"/>
          <p:nvPr/>
        </p:nvSpPr>
        <p:spPr>
          <a:xfrm rot="16200000">
            <a:off x="-1079049" y="2698846"/>
            <a:ext cx="503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61B62"/>
                </a:solidFill>
              </a:rPr>
              <a:t>ПЕРСПЕКТИВЫ РАЗВИТИЯ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6FBB46-E352-6A44-A429-9A44AE992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2" t="29425" r="21686" b="30115"/>
          <a:stretch/>
        </p:blipFill>
        <p:spPr>
          <a:xfrm>
            <a:off x="11165541" y="5485448"/>
            <a:ext cx="890873" cy="895964"/>
          </a:xfrm>
          <a:prstGeom prst="ellipse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745B3DE7-6EB6-0640-BB02-01CE1EDB7A7A}"/>
              </a:ext>
            </a:extLst>
          </p:cNvPr>
          <p:cNvSpPr txBox="1">
            <a:spLocks/>
          </p:cNvSpPr>
          <p:nvPr/>
        </p:nvSpPr>
        <p:spPr>
          <a:xfrm>
            <a:off x="9381049" y="6474984"/>
            <a:ext cx="2738836" cy="469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solidFill>
                  <a:srgbClr val="061B62"/>
                </a:solidFill>
                <a:latin typeface="+mn-lt"/>
              </a:rPr>
              <a:t>НАУЧНО-ОБРАЗОВАТЕЛЬНЫЙ </a:t>
            </a:r>
          </a:p>
          <a:p>
            <a:pPr algn="r"/>
            <a:r>
              <a:rPr lang="ru-RU" sz="1200" b="1" dirty="0">
                <a:solidFill>
                  <a:srgbClr val="061B62"/>
                </a:solidFill>
                <a:latin typeface="+mn-lt"/>
              </a:rPr>
              <a:t>ЦЕНТР</a:t>
            </a:r>
            <a:br>
              <a:rPr lang="ru-RU" sz="1200" b="1" dirty="0">
                <a:solidFill>
                  <a:srgbClr val="061B62"/>
                </a:solidFill>
                <a:latin typeface="+mn-lt"/>
              </a:rPr>
            </a:br>
            <a:endParaRPr lang="ru-RU" sz="1200" b="1" dirty="0">
              <a:solidFill>
                <a:srgbClr val="061B62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0F48B6-A2E2-CA48-962E-F95DE351DBF8}"/>
              </a:ext>
            </a:extLst>
          </p:cNvPr>
          <p:cNvSpPr txBox="1"/>
          <p:nvPr/>
        </p:nvSpPr>
        <p:spPr>
          <a:xfrm>
            <a:off x="2956862" y="913003"/>
            <a:ext cx="25193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38BDE"/>
                </a:solidFill>
              </a:rPr>
              <a:t>МЕЖДУНАРОДНОЕ СОТРУДНИЧЕСТВО</a:t>
            </a:r>
            <a:endParaRPr lang="en-US" sz="2000" b="1" dirty="0">
              <a:solidFill>
                <a:srgbClr val="738BDE"/>
              </a:solidFill>
            </a:endParaRPr>
          </a:p>
          <a:p>
            <a:endParaRPr lang="ru-RU" sz="2000" b="1" dirty="0">
              <a:solidFill>
                <a:srgbClr val="061B62"/>
              </a:solidFill>
            </a:endParaRPr>
          </a:p>
          <a:p>
            <a:endParaRPr lang="ru-RU" sz="2000" b="1" dirty="0">
              <a:solidFill>
                <a:srgbClr val="061B62"/>
              </a:solidFill>
            </a:endParaRPr>
          </a:p>
          <a:p>
            <a:pPr algn="ctr"/>
            <a:r>
              <a:rPr lang="ru-RU" sz="2000" b="1" dirty="0">
                <a:solidFill>
                  <a:srgbClr val="061B62"/>
                </a:solidFill>
              </a:rPr>
              <a:t>Установление контактов </a:t>
            </a:r>
          </a:p>
          <a:p>
            <a:pPr algn="ctr"/>
            <a:r>
              <a:rPr lang="ru-RU" sz="2000" b="1" dirty="0">
                <a:solidFill>
                  <a:srgbClr val="061B62"/>
                </a:solidFill>
              </a:rPr>
              <a:t>с зарубежными научными учреждениями </a:t>
            </a:r>
          </a:p>
          <a:p>
            <a:pPr algn="ctr"/>
            <a:r>
              <a:rPr lang="ru-RU" sz="2000" b="1" dirty="0">
                <a:solidFill>
                  <a:srgbClr val="061B62"/>
                </a:solidFill>
              </a:rPr>
              <a:t>и СМИ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38EC70-96A5-C74B-AD9C-11EEFA15FF88}"/>
              </a:ext>
            </a:extLst>
          </p:cNvPr>
          <p:cNvSpPr txBox="1"/>
          <p:nvPr/>
        </p:nvSpPr>
        <p:spPr>
          <a:xfrm>
            <a:off x="5947877" y="921707"/>
            <a:ext cx="2519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38BDE"/>
                </a:solidFill>
              </a:rPr>
              <a:t>ПРОФЕССИНАЛЬНАЯ ЭТИКА </a:t>
            </a:r>
          </a:p>
          <a:p>
            <a:pPr algn="ctr"/>
            <a:r>
              <a:rPr lang="ru-RU" sz="2000" b="1" dirty="0">
                <a:solidFill>
                  <a:srgbClr val="738BDE"/>
                </a:solidFill>
              </a:rPr>
              <a:t>ДЛЯ СТУДЕНТОВ</a:t>
            </a:r>
          </a:p>
          <a:p>
            <a:endParaRPr lang="ru-RU" sz="2000" b="1" dirty="0">
              <a:solidFill>
                <a:srgbClr val="061B62"/>
              </a:solidFill>
            </a:endParaRPr>
          </a:p>
          <a:p>
            <a:pPr algn="ctr"/>
            <a:r>
              <a:rPr lang="ru-RU" sz="2000" b="1" dirty="0">
                <a:solidFill>
                  <a:srgbClr val="061B62"/>
                </a:solidFill>
              </a:rPr>
              <a:t>Проведение мастер-классов, круглых столов с участием юристов и журналистов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F31300-8252-E54A-A8CA-258416495A1E}"/>
              </a:ext>
            </a:extLst>
          </p:cNvPr>
          <p:cNvSpPr txBox="1"/>
          <p:nvPr/>
        </p:nvSpPr>
        <p:spPr>
          <a:xfrm rot="10800000" flipV="1">
            <a:off x="8974063" y="874815"/>
            <a:ext cx="25193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38BDE"/>
                </a:solidFill>
              </a:rPr>
              <a:t>СОТРУДНИЧЕСТВО </a:t>
            </a:r>
          </a:p>
          <a:p>
            <a:pPr algn="ctr"/>
            <a:r>
              <a:rPr lang="ru-RU" sz="2000" b="1" dirty="0">
                <a:solidFill>
                  <a:srgbClr val="738BDE"/>
                </a:solidFill>
              </a:rPr>
              <a:t>С РАЗЛИЧНЫМИ ИНСТИТУТАМИ</a:t>
            </a:r>
          </a:p>
          <a:p>
            <a:endParaRPr lang="ru-RU" sz="2000" b="1" dirty="0">
              <a:solidFill>
                <a:srgbClr val="061B62"/>
              </a:solidFill>
            </a:endParaRPr>
          </a:p>
          <a:p>
            <a:pPr algn="ctr"/>
            <a:r>
              <a:rPr lang="ru-RU" sz="2000" b="1" dirty="0">
                <a:solidFill>
                  <a:srgbClr val="061B62"/>
                </a:solidFill>
              </a:rPr>
              <a:t>Взаимодействие с органами государственной власти, бизнес-сообществом, СМИ по вопросам совершенствования законодательства и практики его применения</a:t>
            </a:r>
          </a:p>
        </p:txBody>
      </p:sp>
    </p:spTree>
    <p:extLst>
      <p:ext uri="{BB962C8B-B14F-4D97-AF65-F5344CB8AC3E}">
        <p14:creationId xmlns:p14="http://schemas.microsoft.com/office/powerpoint/2010/main" val="1104523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3293</TotalTime>
  <Words>559</Words>
  <Application>Microsoft Office PowerPoint</Application>
  <PresentationFormat>Широкоэкранный</PresentationFormat>
  <Paragraphs>100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НАУЧНО-ОБРАЗОВАТЕЛЬНЫЙ ЦЕНТР </vt:lpstr>
      <vt:lpstr>Презентация PowerPoint</vt:lpstr>
      <vt:lpstr>Презентация PowerPoint</vt:lpstr>
      <vt:lpstr>ОСНОВНЫЕ ЦЕЛИ НОЦА</vt:lpstr>
      <vt:lpstr>АКТУАЛЬНОСТЬ НОЦА</vt:lpstr>
      <vt:lpstr>ДЕЯТЕЛЬНОСТЬ ЦЕНТРА</vt:lpstr>
      <vt:lpstr>Сотрудничество</vt:lpstr>
      <vt:lpstr>Презентация PowerPoint</vt:lpstr>
      <vt:lpstr>Презентация PowerPoint</vt:lpstr>
      <vt:lpstr>РУКОВОДСТВО ЦЕНТРА</vt:lpstr>
      <vt:lpstr>НАШИ 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ПРАВОПРИМЕНИТЕЛЬНАЯ ПРАКТИКА И СМИ</dc:title>
  <dc:creator>taguvano@gmail.com</dc:creator>
  <cp:lastModifiedBy>taguvano@gmail.com</cp:lastModifiedBy>
  <cp:revision>38</cp:revision>
  <dcterms:created xsi:type="dcterms:W3CDTF">2021-03-31T09:26:25Z</dcterms:created>
  <dcterms:modified xsi:type="dcterms:W3CDTF">2021-09-14T19:09:28Z</dcterms:modified>
</cp:coreProperties>
</file>